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7" r:id="rId5"/>
  </p:sldMasterIdLst>
  <p:notesMasterIdLst>
    <p:notesMasterId r:id="rId26"/>
  </p:notesMasterIdLst>
  <p:sldIdLst>
    <p:sldId id="257" r:id="rId6"/>
    <p:sldId id="350" r:id="rId7"/>
    <p:sldId id="337" r:id="rId8"/>
    <p:sldId id="328" r:id="rId9"/>
    <p:sldId id="336" r:id="rId10"/>
    <p:sldId id="351" r:id="rId11"/>
    <p:sldId id="352" r:id="rId12"/>
    <p:sldId id="353" r:id="rId13"/>
    <p:sldId id="354" r:id="rId14"/>
    <p:sldId id="341" r:id="rId15"/>
    <p:sldId id="343" r:id="rId16"/>
    <p:sldId id="348" r:id="rId17"/>
    <p:sldId id="349" r:id="rId18"/>
    <p:sldId id="339" r:id="rId19"/>
    <p:sldId id="347" r:id="rId20"/>
    <p:sldId id="340" r:id="rId21"/>
    <p:sldId id="345" r:id="rId22"/>
    <p:sldId id="344" r:id="rId23"/>
    <p:sldId id="346" r:id="rId24"/>
    <p:sldId id="342"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CD32F9-77C7-CC44-85F8-48F88CA87E41}">
          <p14:sldIdLst>
            <p14:sldId id="257"/>
            <p14:sldId id="350"/>
            <p14:sldId id="337"/>
            <p14:sldId id="328"/>
            <p14:sldId id="336"/>
            <p14:sldId id="351"/>
            <p14:sldId id="352"/>
            <p14:sldId id="353"/>
            <p14:sldId id="354"/>
            <p14:sldId id="341"/>
            <p14:sldId id="343"/>
            <p14:sldId id="348"/>
            <p14:sldId id="349"/>
            <p14:sldId id="339"/>
            <p14:sldId id="347"/>
            <p14:sldId id="340"/>
            <p14:sldId id="345"/>
            <p14:sldId id="344"/>
            <p14:sldId id="346"/>
            <p14:sldId id="342"/>
          </p14:sldIdLst>
        </p14:section>
      </p14:sectionLst>
    </p:ext>
    <p:ext uri="{EFAFB233-063F-42B5-8137-9DF3F51BA10A}">
      <p15:sldGuideLst xmlns:p15="http://schemas.microsoft.com/office/powerpoint/2012/main">
        <p15:guide id="1" orient="horz" pos="2604" userDrawn="1">
          <p15:clr>
            <a:srgbClr val="A4A3A4"/>
          </p15:clr>
        </p15:guide>
        <p15:guide id="2" orient="horz" pos="410" userDrawn="1">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Douglas Flora" initials="MOU" lastIdx="9" clrIdx="2"/>
  <p:cmAuthor id="3" name="Douglas Flora" initials="MOU [2]" lastIdx="1" clrIdx="3"/>
  <p:cmAuthor id="4" name="Douglas Flora" initials="MOU [3]" lastIdx="1" clrIdx="4"/>
  <p:cmAuthor id="5" name="Douglas Flora" initials="MOU [4]" lastIdx="1" clrIdx="5"/>
  <p:cmAuthor id="6" name="Douglas Flora" initials="MOU [5]" lastIdx="1" clrIdx="6"/>
  <p:cmAuthor id="7" name="Douglas Flora" initials="MOU [6]" lastIdx="1" clrIdx="7"/>
  <p:cmAuthor id="8" name="Douglas Flora" initials="MOU [7]" lastIdx="1" clrIdx="8"/>
  <p:cmAuthor id="9" name="Douglas Flora" initials="MOU [8]" lastIdx="1" clrIdx="9"/>
  <p:cmAuthor id="10" name="Douglas Flora" initials="MOU [9]" lastIdx="1" clrIdx="10"/>
  <p:cmAuthor id="11" name="Douglas Flora" initials="MOU [10]" lastIdx="1" clrIdx="11"/>
  <p:cmAuthor id="12" name="Douglas Flora" initials="MOU [11]" lastIdx="1" clrIdx="12"/>
  <p:cmAuthor id="13" name="Douglas Flora" initials="MOU [12]" lastIdx="1" clrIdx="13"/>
  <p:cmAuthor id="14" name="Douglas Flora" initials="MOU [13]" lastIdx="1" clrIdx="14"/>
  <p:cmAuthor id="15" name="Douglas Flora" initials="MOU [14]" lastIdx="1" clrIdx="15"/>
  <p:cmAuthor id="16" name="Douglas Flora" initials="MOU [15]" lastIdx="1" clrIdx="16"/>
  <p:cmAuthor id="17" name="Douglas Flora" initials="MOU [16]" lastIdx="1" clrIdx="17"/>
  <p:cmAuthor id="18" name="Douglas Flora" initials="MOU [17]" lastIdx="1" clrIdx="18"/>
  <p:cmAuthor id="19" name="Douglas Flora" initials="MOU [18]" lastIdx="1" clrIdx="19"/>
  <p:cmAuthor id="20" name="Douglas Flora" initials="MOU [19]" lastIdx="1" clrIdx="20"/>
  <p:cmAuthor id="21" name="Caitlyn Ryan" initials="CR" lastIdx="13" clrIdx="21">
    <p:extLst>
      <p:ext uri="{19B8F6BF-5375-455C-9EA6-DF929625EA0E}">
        <p15:presenceInfo xmlns:p15="http://schemas.microsoft.com/office/powerpoint/2012/main" userId="S-1-5-21-383413107-1061881802-891584314-12522" providerId="AD"/>
      </p:ext>
    </p:extLst>
  </p:cmAuthor>
  <p:cmAuthor id="22" name="Jenn Cooley Luft" initials="JCL" lastIdx="3" clrIdx="22">
    <p:extLst>
      <p:ext uri="{19B8F6BF-5375-455C-9EA6-DF929625EA0E}">
        <p15:presenceInfo xmlns:p15="http://schemas.microsoft.com/office/powerpoint/2012/main" userId="S-1-5-21-383413107-1061881802-891584314-12481" providerId="AD"/>
      </p:ext>
    </p:extLst>
  </p:cmAuthor>
  <p:cmAuthor id="23" name="Brittany Hart" initials="BH" lastIdx="1" clrIdx="23">
    <p:extLst>
      <p:ext uri="{19B8F6BF-5375-455C-9EA6-DF929625EA0E}">
        <p15:presenceInfo xmlns:p15="http://schemas.microsoft.com/office/powerpoint/2012/main" userId="S-1-5-21-383413107-1061881802-891584314-10022" providerId="AD"/>
      </p:ext>
    </p:extLst>
  </p:cmAuthor>
  <p:cmAuthor id="24" name="Calder Thami" initials="CT" lastIdx="1" clrIdx="24">
    <p:extLst>
      <p:ext uri="{19B8F6BF-5375-455C-9EA6-DF929625EA0E}">
        <p15:presenceInfo xmlns:p15="http://schemas.microsoft.com/office/powerpoint/2012/main" userId="S-1-5-21-383413107-1061881802-891584314-12470" providerId="AD"/>
      </p:ext>
    </p:extLst>
  </p:cmAuthor>
  <p:cmAuthor id="25" name="Microsoft Office User" initials="MOU" lastIdx="19" clrIdx="25">
    <p:extLst>
      <p:ext uri="{19B8F6BF-5375-455C-9EA6-DF929625EA0E}">
        <p15:presenceInfo xmlns:p15="http://schemas.microsoft.com/office/powerpoint/2012/main" userId="Microsoft Office User" providerId="None"/>
      </p:ext>
    </p:extLst>
  </p:cmAuthor>
  <p:cmAuthor id="26" name="Benton, Justin" initials="BJ" lastIdx="3" clrIdx="26">
    <p:extLst>
      <p:ext uri="{19B8F6BF-5375-455C-9EA6-DF929625EA0E}">
        <p15:presenceInfo xmlns:p15="http://schemas.microsoft.com/office/powerpoint/2012/main" userId="S-1-5-21-1407069837-2091007605-538272213-27210413" providerId="AD"/>
      </p:ext>
    </p:extLst>
  </p:cmAuthor>
  <p:cmAuthor id="27" name="SJ" initials="SJ" lastIdx="4" clrIdx="27">
    <p:extLst>
      <p:ext uri="{19B8F6BF-5375-455C-9EA6-DF929625EA0E}">
        <p15:presenceInfo xmlns:p15="http://schemas.microsoft.com/office/powerpoint/2012/main" userId="S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CC00"/>
    <a:srgbClr val="AA2CB0"/>
    <a:srgbClr val="CF362B"/>
    <a:srgbClr val="4B837B"/>
    <a:srgbClr val="0094B3"/>
    <a:srgbClr val="07F9ED"/>
    <a:srgbClr val="3366BB"/>
    <a:srgbClr val="BF140C"/>
    <a:srgbClr val="8A22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75" autoAdjust="0"/>
    <p:restoredTop sz="31860" autoAdjust="0"/>
  </p:normalViewPr>
  <p:slideViewPr>
    <p:cSldViewPr showGuides="1">
      <p:cViewPr varScale="1">
        <p:scale>
          <a:sx n="43" d="100"/>
          <a:sy n="43" d="100"/>
        </p:scale>
        <p:origin x="3108" y="48"/>
      </p:cViewPr>
      <p:guideLst>
        <p:guide orient="horz" pos="2604"/>
        <p:guide orient="horz" pos="41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1128"/>
    </p:cViewPr>
  </p:sorterViewPr>
  <p:notesViewPr>
    <p:cSldViewPr>
      <p:cViewPr varScale="1">
        <p:scale>
          <a:sx n="52" d="100"/>
          <a:sy n="52" d="100"/>
        </p:scale>
        <p:origin x="2680" y="60"/>
      </p:cViewPr>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3/14/2021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 talk track from </a:t>
            </a:r>
            <a:r>
              <a:rPr lang="en-US" dirty="0" err="1" smtClean="0"/>
              <a:t>ggrieff</a:t>
            </a:r>
            <a:r>
              <a:rPr lang="en-US" dirty="0" smtClean="0"/>
              <a:t> and similar to what</a:t>
            </a:r>
            <a:r>
              <a:rPr lang="en-US" baseline="0" dirty="0" smtClean="0"/>
              <a:t>’s available in this broadcast video -&gt; https://broadcast.amazon.com/videos/308213</a:t>
            </a:r>
            <a:r>
              <a:rPr lang="en-US" dirty="0" smtClean="0"/>
              <a:t>.  Please review and adjust for your delivery.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09001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Remember </a:t>
            </a:r>
            <a:r>
              <a:rPr lang="en-US" baseline="0" dirty="0" smtClean="0"/>
              <a:t>we learned that in a multi-AZ RDS database writes are synchronous.  Meaning the acknowledgement of the successful write ensures that its written to both the primary and secondary RDS instances.  The ensure that the primary and secondary database are always exactly in sync and that allows us to take our snapshot backups from the secondary instance’s EBS volume.  That snapshot is stored in S3.  Additionally the database transaction logs are written out to S3 every 5 minutes.  Combining them we have the ability to restore our database to any point in time within the retention window.  And, we are able to copy manual snapshots to a 2</a:t>
            </a:r>
            <a:r>
              <a:rPr lang="en-US" baseline="30000" dirty="0" smtClean="0"/>
              <a:t>nd</a:t>
            </a:r>
            <a:r>
              <a:rPr lang="en-US" baseline="0" dirty="0" smtClean="0"/>
              <a:t> region as a disaster recover option, for example.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24219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a:t>
            </a:r>
            <a:r>
              <a:rPr lang="en-US" baseline="0" dirty="0" smtClean="0"/>
              <a:t>can copy automated backups or manual snapshots.  That copy is then a manual snapshot – which means it lives until you explicitly delete it.  Snapshot copies can be within the same region, across regions or across different account.  You can only copy manual snapshots to another account, so copying an automated backup is really a two step process, first you need to copy the automated backup’s snapshot to a manual snapshot, then copy that manual snapshot to a 2</a:t>
            </a:r>
            <a:r>
              <a:rPr lang="en-US" baseline="30000" dirty="0" smtClean="0"/>
              <a:t>nd</a:t>
            </a:r>
            <a:r>
              <a:rPr lang="en-US" baseline="0" dirty="0" smtClean="0"/>
              <a:t> account.  Finally when you copy a snapshot of an encrypted database, you need to also share the encryption key.  The default RDS encryption key cannot be shared with another account, so in order to copy an encrypted snapshot it must be encrypted with a customer managed key.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44000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Automated backups</a:t>
            </a:r>
            <a:r>
              <a:rPr lang="en-US" baseline="0" dirty="0" smtClean="0"/>
              <a:t> and manual snapshots from within the RDS service are not the only means of backing up an RDS database.  You can also use the AWS backup service to create backups of your RDS database.  These backups are EBS snapshots just like those run from within the RDS service itself.  There are a couple of reasons we see customers use AWS Backup in addition to automated RDS backups.  First is to backup related EC2 instances and an RDS database with a consistent backup job.  AWS Backup also can work based on tags, the can help ensure that newly created database with a given tag get backed up based on your organizations governance standards.  AWS Backup also provides a nice method of copying backups to another region for DR purposes.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618620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a:t>
            </a:r>
            <a:r>
              <a:rPr lang="en-US" baseline="0" dirty="0" smtClean="0"/>
              <a:t> that pretty exhaustively covered the backup portion of this presentation, lets take a look at the restore portion.  You can restore from any snapshot whether they are manual snapshots or those created through automated backups.  A key thing to point out with restore is doing so ALWAYS creates a new RDS database, you are never doing anything to the original RDS </a:t>
            </a:r>
            <a:r>
              <a:rPr lang="en-US" baseline="0" dirty="0" err="1" smtClean="0"/>
              <a:t>Postgres</a:t>
            </a:r>
            <a:r>
              <a:rPr lang="en-US" baseline="0" dirty="0" smtClean="0"/>
              <a:t> database.  This means that you are able to change properties of the database when you restore, whether its choosing a different instance family or size, changing encryption, or moving to different storage (note that last option may elongate the creation time).  There are a number or reasons to restore a database like we discussed at the beginning of the presentation, creating a production copy to reproduce a problem, to test the impact of an update for example </a:t>
            </a:r>
            <a:r>
              <a:rPr lang="en-US" baseline="0" dirty="0" smtClean="0"/>
              <a:t>reviewing </a:t>
            </a:r>
            <a:r>
              <a:rPr lang="en-US" baseline="0" dirty="0" smtClean="0"/>
              <a:t>the impact of an instance family change like moving to Graviton on query performance, or even to </a:t>
            </a:r>
            <a:r>
              <a:rPr lang="en-US" baseline="0" dirty="0" smtClean="0"/>
              <a:t>instantiate </a:t>
            </a:r>
            <a:r>
              <a:rPr lang="en-US" baseline="0" dirty="0" smtClean="0"/>
              <a:t>a PostgreSQL logical replica.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2301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snapshot</a:t>
            </a:r>
            <a:r>
              <a:rPr lang="en-US" baseline="0" dirty="0" smtClean="0"/>
              <a:t> restore will restore the database the point the snapshot was taken.  You can also initiate a point in time restore for a database, but again this is only possible to a point in time within the retention window.  In doing so you can select a previous time, or the latest restorable time, which is typically less than 5 minutes.  You are able to restore to a time down to the second.  A common use of PIT restore is to recover from user errors like I mistakenly dropped a table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399652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highlight that all</a:t>
            </a:r>
            <a:r>
              <a:rPr lang="en-US" baseline="0" dirty="0" smtClean="0"/>
              <a:t> functionality available in the RDS console is also available in the CLI or via API calls.  This show a CLI command to restore a database to a given point in time.  Using the CLI to orchestrate RDS commands allows you to script functions like triggering a manual snapshot ahead of a software release.  Keep in mine that CLI calls are asynchronous, so you will need to pole for status completion where dependency of completion is necessary prior to the next step in a script.  Another common use case we see customer use is a daily clone or restore of their staging system from a production copy.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687369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automated</a:t>
            </a:r>
            <a:r>
              <a:rPr lang="en-US" baseline="0" dirty="0" smtClean="0"/>
              <a:t> backup and manual snapshots at the end of the day your RDS </a:t>
            </a:r>
            <a:r>
              <a:rPr lang="en-US" baseline="0" dirty="0" err="1" smtClean="0"/>
              <a:t>Postgres</a:t>
            </a:r>
            <a:r>
              <a:rPr lang="en-US" baseline="0" dirty="0" smtClean="0"/>
              <a:t> database is that – a </a:t>
            </a:r>
            <a:r>
              <a:rPr lang="en-US" baseline="0" dirty="0" err="1" smtClean="0"/>
              <a:t>Postgres</a:t>
            </a:r>
            <a:r>
              <a:rPr lang="en-US" baseline="0" dirty="0" smtClean="0"/>
              <a:t> database.  That means that native tools like </a:t>
            </a:r>
            <a:r>
              <a:rPr lang="en-US" baseline="0" dirty="0" err="1" smtClean="0"/>
              <a:t>pgdump</a:t>
            </a:r>
            <a:r>
              <a:rPr lang="en-US" baseline="0" dirty="0" smtClean="0"/>
              <a:t> and </a:t>
            </a:r>
            <a:r>
              <a:rPr lang="en-US" baseline="0" dirty="0" err="1" smtClean="0"/>
              <a:t>pgrestore</a:t>
            </a:r>
            <a:r>
              <a:rPr lang="en-US" baseline="0" dirty="0" smtClean="0"/>
              <a:t> work just like the would for an </a:t>
            </a:r>
            <a:r>
              <a:rPr lang="en-US" baseline="0" dirty="0" err="1" smtClean="0"/>
              <a:t>onpremise</a:t>
            </a:r>
            <a:r>
              <a:rPr lang="en-US" baseline="0" dirty="0" smtClean="0"/>
              <a:t> database.  These tools can be used in a complementary fashion, providing an alternative way to recover from user errors, for example.  Another way </a:t>
            </a:r>
            <a:r>
              <a:rPr lang="en-US" baseline="0" dirty="0" err="1" smtClean="0"/>
              <a:t>pgdump</a:t>
            </a:r>
            <a:r>
              <a:rPr lang="en-US" baseline="0" dirty="0" smtClean="0"/>
              <a:t> could be useful is when restoring a database.  Newly restored database volumes are hydrated from S3, and while they are immediately available, there is a warm up period until they are fully instantiated.  Running </a:t>
            </a:r>
            <a:r>
              <a:rPr lang="en-US" baseline="0" dirty="0" err="1" smtClean="0"/>
              <a:t>pgdump</a:t>
            </a:r>
            <a:r>
              <a:rPr lang="en-US" baseline="0" dirty="0" smtClean="0"/>
              <a:t> against the new database is a way force that warm up prior to making it available to users.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4293622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Pg_dump</a:t>
            </a:r>
            <a:r>
              <a:rPr lang="en-US" baseline="0" dirty="0" smtClean="0"/>
              <a:t> creates a logical backup of our database, essentially it generates the SQL statements needed to recreated your database.  In </a:t>
            </a:r>
            <a:r>
              <a:rPr lang="en-US" baseline="0" dirty="0" err="1" smtClean="0"/>
              <a:t>Postgres</a:t>
            </a:r>
            <a:r>
              <a:rPr lang="en-US" baseline="0" dirty="0" smtClean="0"/>
              <a:t> a single RDS </a:t>
            </a:r>
            <a:r>
              <a:rPr lang="en-US" baseline="0" dirty="0" err="1" smtClean="0"/>
              <a:t>Postgres</a:t>
            </a:r>
            <a:r>
              <a:rPr lang="en-US" baseline="0" dirty="0" smtClean="0"/>
              <a:t> instance can contain many databases.  </a:t>
            </a:r>
            <a:r>
              <a:rPr lang="en-US" baseline="0" dirty="0" err="1" smtClean="0"/>
              <a:t>Pg_dump</a:t>
            </a:r>
            <a:r>
              <a:rPr lang="en-US" baseline="0" dirty="0" smtClean="0"/>
              <a:t> operates on a single database.  This can be attractive to help isolate backups of just a single database.  So rather than needing to restored the entire RDS Instance your can selectively backup and restore just a single </a:t>
            </a:r>
            <a:r>
              <a:rPr lang="en-US" baseline="0" dirty="0" err="1" smtClean="0"/>
              <a:t>Postgres</a:t>
            </a:r>
            <a:r>
              <a:rPr lang="en-US" baseline="0" dirty="0" smtClean="0"/>
              <a:t> database from within the instance.  Furthermore the logical nature of the backups me that can be restored into different </a:t>
            </a:r>
            <a:r>
              <a:rPr lang="en-US" baseline="0" dirty="0" err="1" smtClean="0"/>
              <a:t>Postgres</a:t>
            </a:r>
            <a:r>
              <a:rPr lang="en-US" baseline="0" dirty="0" smtClean="0"/>
              <a:t> versions or across different platforms.  </a:t>
            </a:r>
            <a:r>
              <a:rPr lang="en-US" baseline="0" dirty="0" err="1" smtClean="0"/>
              <a:t>Pg_dump</a:t>
            </a:r>
            <a:r>
              <a:rPr lang="en-US" baseline="0" dirty="0" smtClean="0"/>
              <a:t> files can be restored by redirecting the dump file into a </a:t>
            </a:r>
            <a:r>
              <a:rPr lang="en-US" baseline="0" dirty="0" err="1" smtClean="0"/>
              <a:t>psql</a:t>
            </a:r>
            <a:r>
              <a:rPr lang="en-US" baseline="0" dirty="0" smtClean="0"/>
              <a:t> command.  Alternately when </a:t>
            </a:r>
            <a:r>
              <a:rPr lang="en-US" baseline="0" dirty="0" err="1" smtClean="0"/>
              <a:t>pg_dump</a:t>
            </a:r>
            <a:r>
              <a:rPr lang="en-US" baseline="0" dirty="0" smtClean="0"/>
              <a:t> is used with one of the archive formats you can use </a:t>
            </a:r>
            <a:r>
              <a:rPr lang="en-US" baseline="0" dirty="0" err="1" smtClean="0"/>
              <a:t>pg_restore</a:t>
            </a:r>
            <a:r>
              <a:rPr lang="en-US" baseline="0" dirty="0" smtClean="0"/>
              <a:t> to restore the database.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14933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always good to highlight some of the recent updates to the RDS service when you deliver</a:t>
            </a:r>
            <a:r>
              <a:rPr lang="en-US" baseline="0" dirty="0" smtClean="0"/>
              <a:t> an immersion day.  This slide covers </a:t>
            </a:r>
            <a:r>
              <a:rPr lang="en-US" baseline="0" dirty="0" err="1" smtClean="0"/>
              <a:t>PosgreSQL</a:t>
            </a:r>
            <a:r>
              <a:rPr lang="en-US" baseline="0" dirty="0" smtClean="0"/>
              <a:t> transportable </a:t>
            </a:r>
            <a:r>
              <a:rPr lang="en-US" baseline="0" dirty="0" err="1" smtClean="0"/>
              <a:t>tablespaces</a:t>
            </a:r>
            <a:r>
              <a:rPr lang="en-US" baseline="0" dirty="0" smtClean="0"/>
              <a:t>.  Take a look through some of the latest content in the database blog and consider mentioning some of these features.  This helps to demonstrate the fast and continuous pace of innovation with AWS services.  Its always good to include links to this content so when you close out your immersion day and share the content, customer will have this information available to them.</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466446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a few more reminders before we close.  Always take a look through the RDS documentation ahead of your immersion day, so you are in the best position possible to field custom questions.  When objections come up try to dive deep and understand the customers requirements and work backwards from there.  Before closing out the presentation, take a few minutes to re-cap the steps in the lab.   That’s it for this session of RDS / </a:t>
            </a:r>
            <a:r>
              <a:rPr lang="en-US" baseline="0" dirty="0" err="1" smtClean="0"/>
              <a:t>Postgres</a:t>
            </a:r>
            <a:r>
              <a:rPr lang="en-US" baseline="0" dirty="0" smtClean="0"/>
              <a:t> train the </a:t>
            </a:r>
            <a:r>
              <a:rPr lang="en-US" baseline="0" dirty="0" err="1" smtClean="0"/>
              <a:t>tainer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58839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a few more ideas to augment and customize your delivery of the immersion day content. </a:t>
            </a:r>
            <a:r>
              <a:rPr lang="en-US" dirty="0" smtClean="0"/>
              <a:t>Remember</a:t>
            </a:r>
            <a:r>
              <a:rPr lang="en-US" baseline="0" dirty="0" smtClean="0"/>
              <a:t> to also make the presentation and talk track your own.  Cover the relevant topics but tailor it to your audience and your presentation style.  One way to do that is to start or end with a few quotes.  This can help make your delivery more dynamic and also provide a good way to summarize the importance of the topic.  Here’s an example of a few quotes that I often open this presentation with, feel free to steel them of find ones of your own.</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3520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expectations in using</a:t>
            </a:r>
            <a:r>
              <a:rPr lang="en-US" baseline="0" dirty="0" smtClean="0"/>
              <a:t> a managed service for your database is that routine tasks like backups are handled for your without a lot of heavy lifting for you or your team.  And that is exactly what is delivered with RDS.  RDS for PostgreSQL backups are facilitated through snapshots of the underlying elastic block storage volumes associated with your RDS database.  Snapshot are just that ,a picture or image of your disk at a consistent point in time.  The snapshots are stored in AWS S3 or Simple Storage Service our  object storage service.  Unlike buckets and objects you may create in S3, you don’t have access direct access to the bucket where the RDS snapshots are stored, you need to use the RDS console, CLI or API’s to interact with them.  There are two types of backups used with RDS PostgreSQL.  First is automated backups, as they name implies these are automatically facilitated for you, again we handle the heaving lifting of setting this up when you create your RDS instance.  You’ll just specify a few items configuring how automatic backups operate when you create, or later if modifying your RDS database.  These include the retention period for the backups which can be set to between 1 and 35 days.  As the name implies this determine how far in the past you can restore your </a:t>
            </a:r>
            <a:r>
              <a:rPr lang="en-US" baseline="0" dirty="0" err="1" smtClean="0"/>
              <a:t>databse</a:t>
            </a:r>
            <a:r>
              <a:rPr lang="en-US" baseline="0" dirty="0" smtClean="0"/>
              <a:t>.  Optionally you can also you’ll also specify a backup window to determine when each day the backup should begin.  If you don’t specify a backup window one is selected for you and assigned to your databases.  Like the database snapshots, transaction logs are also saved out to S3 every 5 minutes.  With the automated backup snapshot and transaction logs your are able to recover your database to any point in time within the backup retention period.</a:t>
            </a:r>
          </a:p>
          <a:p>
            <a:endParaRPr lang="en-US" baseline="0" dirty="0" smtClean="0"/>
          </a:p>
          <a:p>
            <a:r>
              <a:rPr lang="en-US" baseline="0" dirty="0" smtClean="0"/>
              <a:t>The 2</a:t>
            </a:r>
            <a:r>
              <a:rPr lang="en-US" baseline="30000" dirty="0" smtClean="0"/>
              <a:t>nd</a:t>
            </a:r>
            <a:r>
              <a:rPr lang="en-US" baseline="0" dirty="0" smtClean="0"/>
              <a:t> type of backup you can preform with RDS </a:t>
            </a:r>
            <a:r>
              <a:rPr lang="en-US" baseline="0" dirty="0" err="1" smtClean="0"/>
              <a:t>Postgres</a:t>
            </a:r>
            <a:r>
              <a:rPr lang="en-US" baseline="0" dirty="0" smtClean="0"/>
              <a:t> databases are manual snapshots.  Just like the automated backups a manual snapshot creates a consistent image of the EBS volumes associated with your database and is saved to S3.  However they are created whenever you or trigger them.  You can create a new RDS instance from both automatic backups or manual snapshots but there are some important differences between them.  Let’s take a look at a comparison.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21295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Automated backups are</a:t>
            </a:r>
            <a:r>
              <a:rPr lang="en-US" baseline="0" dirty="0" smtClean="0"/>
              <a:t> created daily during a backup window whereas manual snapshots are created when you trigger them – through the console or an API call.  Automated backups are governed by a rolling retention window so they only stick around until they expire out of the window – 35 days at the most.  Manual snapshots on the other hand stick around until you delete them. So you can have a backup from 2+ years ago.  Its important to understand this from a cost management standpoint, you only want to keep manual snapshots that you have later need for, so you want to periodically check if there are manual snapshots you can purge so as to optimize costs.  One full backup of the database </a:t>
            </a:r>
            <a:r>
              <a:rPr lang="en-US" baseline="0" dirty="0" smtClean="0"/>
              <a:t>is </a:t>
            </a:r>
            <a:r>
              <a:rPr lang="en-US" baseline="0" dirty="0" smtClean="0"/>
              <a:t>included with the RDS instance and associated storage costs, but you will pay for the storage of additional database backups. Like automated backups the transaction logs that are saved out to S3 are subject to the same rolling backup window and will expire.  Your are able to recover to a particular point in time using your automated backup and rolling it forward with the transaction logs up through the retention period.  A common situation for taking a manual snapshot is just prior to a database upgrade, or software release; so you have a known point to which you may want to restore – perhaps to rollback a software update.</a:t>
            </a:r>
          </a:p>
          <a:p>
            <a:endParaRPr lang="en-US" baseline="0"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418636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we want to have a deeper look under the hood with</a:t>
            </a:r>
            <a:r>
              <a:rPr lang="en-US" baseline="0" dirty="0" smtClean="0"/>
              <a:t> how database backups are facilitated through snapshots.  There are a number of key takeaways here but chief among them is the incremental nature of database backups using snapshots.  An RDS database is nothing more that an EC2 instances and EBS volume.  Database backups are the same as a snapshot of an EBS volume.  The incremental nature of snapshot backups means that you never need to read more than the number of blocks that make up the volume to restore it.  </a:t>
            </a:r>
            <a:endParaRPr lang="en-US" baseline="0" dirty="0" smtClean="0"/>
          </a:p>
          <a:p>
            <a:endParaRPr lang="en-US" baseline="0" dirty="0" smtClean="0"/>
          </a:p>
          <a:p>
            <a:r>
              <a:rPr lang="en-US" baseline="0" dirty="0" smtClean="0"/>
              <a:t>We have our EBS volume containing our database, and as we said this is going to be automatically backed up database as part of the RDS managed service.  So during our first snapshot our database is made up of blocks A, B, and C and since this our first backup we need to copy them each to S3.  As the day rolls around we see that block C was updated and we added a new block, block D, so for this snapshot I only need to backup those two blocks I can simply reference unchanged blocks A and B from the prior days snapshot.  The next day we see that block B was updated and we added block E, so again I only need to backup those two blocks and I can reference the early snapshots for the unchanged blocks.  The incremental nature of backups in this manner means the are very efficient.</a:t>
            </a:r>
          </a:p>
          <a:p>
            <a:endParaRPr lang="en-US" baseline="0" dirty="0" smtClean="0"/>
          </a:p>
          <a:p>
            <a:r>
              <a:rPr lang="en-US" baseline="0" dirty="0" smtClean="0"/>
              <a:t>Remember the snapshots are stored in S3 to they inherit the 11 9’s of durability.  The snapshot backups will inherit the encryption of the database; so if you database is encrypted your snapshot backups will be encrypted – you don’t need to do anything special.  You are able to copy an automatic backup to a manual snapshot to preserve them beyond the specified database retention window.  You are also able to copy snapshots from one account to another or one region to another.  Keep in mind there will be data transfer charges associated with cross regions copies.  But this can be a very use technique for disaster recovery scenarios.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116674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Optional:</a:t>
            </a:r>
            <a:r>
              <a:rPr lang="en-US" i="1" baseline="0" dirty="0" smtClean="0"/>
              <a:t> </a:t>
            </a:r>
            <a:r>
              <a:rPr lang="en-US" i="1" dirty="0" smtClean="0"/>
              <a:t>Use</a:t>
            </a:r>
            <a:r>
              <a:rPr lang="en-US" i="1" baseline="0" dirty="0" smtClean="0"/>
              <a:t> these next few slides with animations to better describe the advantages of snapshot backups.</a:t>
            </a:r>
          </a:p>
          <a:p>
            <a:endParaRPr lang="en-US" i="1" dirty="0" smtClean="0"/>
          </a:p>
          <a:p>
            <a:r>
              <a:rPr lang="en-US" dirty="0" smtClean="0"/>
              <a:t>Let’s </a:t>
            </a:r>
            <a:r>
              <a:rPr lang="en-US" dirty="0" smtClean="0"/>
              <a:t>take a look back</a:t>
            </a:r>
            <a:r>
              <a:rPr lang="en-US" baseline="0" dirty="0" smtClean="0"/>
              <a:t> in time review how conventional backups would take place.  Say we have a sizable many terabyte database and we’ve setup a weekly backup schedule.  On Sunday evening we will take a full backup.  Through the day on Monday we generate a series of logs detailing the changes to our database.  On Monday we take an incremental differential backup, only grabbing the blocks that changed since our full on Sunday.  Tuesday same thing and incremental differential of the blocks that changed since Monday.  On Wednesday we take a cumulative incremental, so looking back to Sunday grab all the blocks that changed since that backup. Thursday / Friday differential </a:t>
            </a:r>
            <a:r>
              <a:rPr lang="en-US" baseline="0" dirty="0" err="1" smtClean="0"/>
              <a:t>incrementals</a:t>
            </a:r>
            <a:r>
              <a:rPr lang="en-US" baseline="0" dirty="0" smtClean="0"/>
              <a:t> – and of course the logs generated so we are able to roll forward.  Say Saturday night we do another cumulative incremental.  So now let’s look at a restore we need to preform on Monday.  This is good, we just have to restore Sunday’s full and apply the logs.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9867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Database</a:t>
            </a:r>
            <a:r>
              <a:rPr lang="en-US" baseline="0" dirty="0" smtClean="0"/>
              <a:t> are made up of blocks, from a backup perspective the smallest unit we work on is a database block.  Let’s look at how this can vary.  If we look at the optimal case we write our first change to block one, and the subsequent changes that day all affect block one.  SO when we go to do our incremental backup we only need to grab block one.  But now let’s look at the non-optimal case.  Again our first write goes to block one but subsequent writes occur across all 10 blocks, so now our incremental need to grab all 10 blocks.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53046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 how</a:t>
            </a:r>
            <a:r>
              <a:rPr lang="en-US" baseline="0" dirty="0" smtClean="0"/>
              <a:t> this works in RDS.  RDS is backed by EBS, so we have this managed service to provide snapshots of our volumes.  If we look at this same scenario across the week.  Let’s ay we have a database with 16 blocks.  Sunday we take a snapshot and we have a copy of all 16 blocks.  Through the day on Monday we dirty 2 block, so we back them up in an incremental.  Tuesday… Is this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19870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t>
            </a:r>
            <a:r>
              <a:rPr lang="en-US" baseline="0" dirty="0" smtClean="0"/>
              <a:t>enable </a:t>
            </a:r>
            <a:r>
              <a:rPr lang="en-US" baseline="0" dirty="0" smtClean="0"/>
              <a:t>automated backups you need to  set your retention window to between 1 and 35 days.  By default the retention period is set to 7 days.  Keep in mind you will pay additional costs for backup storage beyond one full copy of the database, so if you don’t have a need to recover beyond 3 days, don’t arbitrarily set your retention period to 35 days, that just unnecessarily costing you money.  While nearly every database should set the retention windows to between 1 – 35 days there are some special cases where you might want to set retention to 0 disabling automated backups.  Doing so will mean the database won’t archive the WAL logs, which can speed up DML – but your database will not be recoverable; so you only want to do this where database is easily re-created perhaps as part of an ETL pipeline process.</a:t>
            </a:r>
          </a:p>
          <a:p>
            <a:endParaRPr lang="en-US" baseline="0" dirty="0" smtClean="0"/>
          </a:p>
          <a:p>
            <a:r>
              <a:rPr lang="en-US" baseline="0" dirty="0" smtClean="0"/>
              <a:t>If you have a very busy system that generates a large amount of WAL log, you may want to consider taking additional manual snapshots each day. When considering your recovery time objective, you may need to apply 23+ hours of transaction logs if you only have your daily automated backup.  Adding in manual snapshots every 4 hours, means that you would only need to apply up to 4 hours of WAL logs to restore your database.</a:t>
            </a:r>
          </a:p>
          <a:p>
            <a:endParaRPr lang="en-US" baseline="0" dirty="0" smtClean="0"/>
          </a:p>
          <a:p>
            <a:r>
              <a:rPr lang="en-US" baseline="0" dirty="0" smtClean="0"/>
              <a:t>For single AZ instances there are a few other considerations.  First there may be a brief (couple second) suspension of I/O as the snapshot is initiated and the disk is </a:t>
            </a:r>
            <a:r>
              <a:rPr lang="en-US" baseline="0" dirty="0" err="1" smtClean="0"/>
              <a:t>quiesed</a:t>
            </a:r>
            <a:r>
              <a:rPr lang="en-US" baseline="0" dirty="0" smtClean="0"/>
              <a:t> to ensure consistency.  You may also see elevated </a:t>
            </a:r>
            <a:r>
              <a:rPr lang="en-US" baseline="0" dirty="0" err="1" smtClean="0"/>
              <a:t>latecy</a:t>
            </a:r>
            <a:r>
              <a:rPr lang="en-US" baseline="0" dirty="0" smtClean="0"/>
              <a:t> during the backup as those I/O’s compete with your database activity, so you want to be intentional in setting your backup window to a low-usage time.  These considerations are mostly alleviated with a multi-AZ RDS database, since the backup occurs on the secondary node.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819705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514" t="2097" r="2832" b="2801"/>
          <a:stretch/>
        </p:blipFill>
        <p:spPr>
          <a:xfrm>
            <a:off x="1" y="-1"/>
            <a:ext cx="9144000" cy="5143501"/>
          </a:xfrm>
          <a:prstGeom prst="rect">
            <a:avLst/>
          </a:prstGeom>
        </p:spPr>
      </p:pic>
      <p:sp>
        <p:nvSpPr>
          <p:cNvPr id="6" name="Text Placeholder 11"/>
          <p:cNvSpPr>
            <a:spLocks noGrp="1"/>
          </p:cNvSpPr>
          <p:nvPr>
            <p:ph type="body" sz="quarter" idx="10" hasCustomPrompt="1"/>
          </p:nvPr>
        </p:nvSpPr>
        <p:spPr>
          <a:xfrm>
            <a:off x="342900" y="3956022"/>
            <a:ext cx="3683000" cy="433387"/>
          </a:xfrm>
        </p:spPr>
        <p:txBody>
          <a:bodyPr>
            <a:normAutofit/>
          </a:bodyPr>
          <a:lstStyle>
            <a:lvl1pPr marL="0" indent="0" algn="l">
              <a:buNone/>
              <a:defRPr sz="1600" baseline="0">
                <a:solidFill>
                  <a:schemeClr val="tx1"/>
                </a:solidFill>
              </a:defRPr>
            </a:lvl1pPr>
          </a:lstStyle>
          <a:p>
            <a:pPr lvl="0"/>
            <a:r>
              <a:rPr lang="en-US" dirty="0"/>
              <a:t>Click to edit Presenter, Team</a:t>
            </a:r>
          </a:p>
        </p:txBody>
      </p:sp>
      <p:sp>
        <p:nvSpPr>
          <p:cNvPr id="7" name="Text Placeholder 11"/>
          <p:cNvSpPr>
            <a:spLocks noGrp="1"/>
          </p:cNvSpPr>
          <p:nvPr>
            <p:ph type="body" sz="quarter" idx="11" hasCustomPrompt="1"/>
          </p:nvPr>
        </p:nvSpPr>
        <p:spPr>
          <a:xfrm>
            <a:off x="342900" y="4337023"/>
            <a:ext cx="3683000" cy="369888"/>
          </a:xfrm>
        </p:spPr>
        <p:txBody>
          <a:bodyPr>
            <a:normAutofit/>
          </a:bodyPr>
          <a:lstStyle>
            <a:lvl1pPr marL="0" indent="0" algn="l">
              <a:buNone/>
              <a:defRPr sz="1600" baseline="0">
                <a:solidFill>
                  <a:schemeClr val="tx1"/>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342900" y="1908228"/>
            <a:ext cx="7324988" cy="744537"/>
          </a:xfrm>
        </p:spPr>
        <p:txBody>
          <a:bodyPr>
            <a:noAutofit/>
          </a:bodyPr>
          <a:lstStyle>
            <a:lvl1pPr marL="0" indent="0" algn="l">
              <a:lnSpc>
                <a:spcPct val="90000"/>
              </a:lnSpc>
              <a:buNone/>
              <a:defRPr sz="4000" b="1" baseline="0">
                <a:solidFill>
                  <a:schemeClr val="tx1"/>
                </a:solidFill>
              </a:defRPr>
            </a:lvl1pPr>
          </a:lstStyle>
          <a:p>
            <a:pPr lvl="0"/>
            <a:r>
              <a:rPr lang="en-US" dirty="0"/>
              <a:t>Click to edit Master title style</a:t>
            </a:r>
          </a:p>
        </p:txBody>
      </p:sp>
      <p:sp>
        <p:nvSpPr>
          <p:cNvPr id="12" name="Text Placeholder 11"/>
          <p:cNvSpPr>
            <a:spLocks noGrp="1"/>
          </p:cNvSpPr>
          <p:nvPr>
            <p:ph type="body" sz="quarter" idx="13"/>
          </p:nvPr>
        </p:nvSpPr>
        <p:spPr>
          <a:xfrm>
            <a:off x="342900" y="2658575"/>
            <a:ext cx="6041582" cy="487849"/>
          </a:xfrm>
        </p:spPr>
        <p:txBody>
          <a:bodyPr/>
          <a:lstStyle>
            <a:lvl1pPr marL="0" indent="0" algn="l">
              <a:lnSpc>
                <a:spcPct val="90000"/>
              </a:lnSpc>
              <a:buNone/>
              <a:defRPr>
                <a:solidFill>
                  <a:schemeClr val="tx1"/>
                </a:solidFill>
              </a:defRPr>
            </a:lvl1pPr>
          </a:lstStyle>
          <a:p>
            <a:pPr lvl="0"/>
            <a:r>
              <a:rPr lang="en-US" dirty="0"/>
              <a:t>Click to edit Master text styles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354013"/>
            <a:ext cx="971555" cy="582933"/>
          </a:xfrm>
          <a:prstGeom prst="rect">
            <a:avLst/>
          </a:prstGeom>
        </p:spPr>
      </p:pic>
    </p:spTree>
    <p:extLst>
      <p:ext uri="{BB962C8B-B14F-4D97-AF65-F5344CB8AC3E}">
        <p14:creationId xmlns:p14="http://schemas.microsoft.com/office/powerpoint/2010/main" val="200531436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6" y="3071095"/>
            <a:ext cx="6536530"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6" y="3354775"/>
            <a:ext cx="6536530"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019257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42855" y="4671161"/>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6"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6"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4674891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42855" y="4671161"/>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97478661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296673444"/>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8395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1876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95675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3"/>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90181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0704906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40607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8AD875A8-20B5-4781-87A4-619C4BE59305}"/>
              </a:ext>
            </a:extLst>
          </p:cNvPr>
          <p:cNvSpPr>
            <a:spLocks noGrp="1"/>
          </p:cNvSpPr>
          <p:nvPr>
            <p:ph type="title"/>
          </p:nvPr>
        </p:nvSpPr>
        <p:spPr>
          <a:xfrm>
            <a:off x="342900" y="354012"/>
            <a:ext cx="8205304" cy="387798"/>
          </a:xfrm>
        </p:spPr>
        <p:txBody>
          <a:bodyPr>
            <a:noAutofit/>
          </a:bodyPr>
          <a:lstStyle>
            <a:lvl1pPr>
              <a:lnSpc>
                <a:spcPct val="9000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08459060"/>
      </p:ext>
    </p:extLst>
  </p:cSld>
  <p:clrMapOvr>
    <a:masterClrMapping/>
  </p:clrMapOvr>
  <p:transition>
    <p:fade/>
  </p:transition>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0" y="891882"/>
            <a:ext cx="4569023" cy="641714"/>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3"/>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24913183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4316149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9144000" cy="51435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12652530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9144000" cy="51435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2"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4983859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9144000"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75075855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7"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7754258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5268703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1"/>
            <a:ext cx="5625593" cy="1586973"/>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3075001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6" y="1391245"/>
            <a:ext cx="6250781" cy="2002036"/>
          </a:xfrm>
        </p:spPr>
        <p:txBody>
          <a:bodyPr lIns="182880" tIns="146304" rIns="182880" bIns="146304"/>
          <a:lstStyle>
            <a:lvl1pPr marL="107156" indent="-107156"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3"/>
            <a:ext cx="3876080" cy="537840"/>
          </a:xfrm>
        </p:spPr>
        <p:txBody>
          <a:bodyPr lIns="182880" tIns="146304" rIns="182880" bIns="146304"/>
          <a:lstStyle>
            <a:lvl1pPr marL="142875"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5"/>
            <a:ext cx="3876080" cy="537840"/>
          </a:xfrm>
        </p:spPr>
        <p:txBody>
          <a:bodyPr lIns="182880" tIns="146304" rIns="182880" bIns="146304"/>
          <a:lstStyle>
            <a:lvl1pPr marL="142875"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23015018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9144000"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7" y="2646995"/>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42855" y="4671161"/>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7"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8923838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42900" y="1969202"/>
            <a:ext cx="7825894" cy="930105"/>
          </a:xfrm>
        </p:spPr>
        <p:txBody>
          <a:bodyPr anchor="ctr">
            <a:noAutofit/>
          </a:bodyPr>
          <a:lstStyle>
            <a:lvl1pPr algn="l">
              <a:defRPr sz="4000" b="1" cap="none">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6616" y="139524"/>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pic>
        <p:nvPicPr>
          <p:cNvPr id="3" name="Picture 2"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600927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lank w Sidebar Highlight - Logo Right">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5608761C-88B2-8C4C-8EB9-68310EC5FAB3}"/>
              </a:ext>
            </a:extLst>
          </p:cNvPr>
          <p:cNvPicPr>
            <a:picLocks noChangeAspect="1"/>
          </p:cNvPicPr>
          <p:nvPr userDrawn="1"/>
        </p:nvPicPr>
        <p:blipFill rotWithShape="1">
          <a:blip r:embed="rId2"/>
          <a:srcRect l="549" t="549" r="549" b="549"/>
          <a:stretch/>
        </p:blipFill>
        <p:spPr>
          <a:xfrm>
            <a:off x="1" y="0"/>
            <a:ext cx="9144000" cy="5143500"/>
          </a:xfrm>
          <a:prstGeom prst="rect">
            <a:avLst/>
          </a:prstGeom>
        </p:spPr>
      </p:pic>
      <p:sp>
        <p:nvSpPr>
          <p:cNvPr id="2" name="Rectangle 1">
            <a:extLst>
              <a:ext uri="{FF2B5EF4-FFF2-40B4-BE49-F238E27FC236}">
                <a16:creationId xmlns:a16="http://schemas.microsoft.com/office/drawing/2014/main" id="{232D201B-DF6B-564A-A4E3-73437FFD0553}"/>
              </a:ext>
            </a:extLst>
          </p:cNvPr>
          <p:cNvSpPr/>
          <p:nvPr userDrawn="1"/>
        </p:nvSpPr>
        <p:spPr bwMode="auto">
          <a:xfrm>
            <a:off x="123568" y="0"/>
            <a:ext cx="9020431" cy="5143500"/>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3">
            <a:extLst>
              <a:ext uri="{FF2B5EF4-FFF2-40B4-BE49-F238E27FC236}">
                <a16:creationId xmlns:a16="http://schemas.microsoft.com/office/drawing/2014/main" id="{38EE41C5-353D-1844-9720-BB87DC8F544D}"/>
              </a:ext>
            </a:extLst>
          </p:cNvPr>
          <p:cNvSpPr txBox="1">
            <a:spLocks noChangeArrowheads="1"/>
          </p:cNvSpPr>
          <p:nvPr userDrawn="1"/>
        </p:nvSpPr>
        <p:spPr bwMode="white">
          <a:xfrm>
            <a:off x="3333750" y="478699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6" name="Picture 5">
            <a:extLst>
              <a:ext uri="{FF2B5EF4-FFF2-40B4-BE49-F238E27FC236}">
                <a16:creationId xmlns:a16="http://schemas.microsoft.com/office/drawing/2014/main" id="{4DF71228-61A7-2045-92CE-BFE518A180BE}"/>
              </a:ext>
            </a:extLst>
          </p:cNvPr>
          <p:cNvPicPr>
            <a:picLocks noChangeAspect="1"/>
          </p:cNvPicPr>
          <p:nvPr userDrawn="1"/>
        </p:nvPicPr>
        <p:blipFill>
          <a:blip r:embed="rId3"/>
          <a:srcRect/>
          <a:stretch/>
        </p:blipFill>
        <p:spPr>
          <a:xfrm>
            <a:off x="7536530" y="4666334"/>
            <a:ext cx="965296" cy="241324"/>
          </a:xfrm>
          <a:prstGeom prst="rect">
            <a:avLst/>
          </a:prstGeom>
        </p:spPr>
      </p:pic>
    </p:spTree>
    <p:extLst>
      <p:ext uri="{BB962C8B-B14F-4D97-AF65-F5344CB8AC3E}">
        <p14:creationId xmlns:p14="http://schemas.microsoft.com/office/powerpoint/2010/main" val="3100137216"/>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1263871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354012"/>
            <a:ext cx="8205304" cy="387798"/>
          </a:xfrm>
        </p:spPr>
        <p:txBody>
          <a:bodyPr>
            <a:noAutofit/>
          </a:bodyPr>
          <a:lstStyle>
            <a:lvl1pPr>
              <a:lnSpc>
                <a:spcPct val="9000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670690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dirty="0"/>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solidFill>
                  <a:schemeClr val="tx1"/>
                </a:solidFill>
              </a:defRPr>
            </a:lvl1pPr>
          </a:lstStyle>
          <a:p>
            <a:r>
              <a:rPr lang="en-US" dirty="0"/>
              <a:t>Click to edit Master title style</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226225" cy="3911321"/>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Tree>
    <p:extLst>
      <p:ext uri="{BB962C8B-B14F-4D97-AF65-F5344CB8AC3E}">
        <p14:creationId xmlns:p14="http://schemas.microsoft.com/office/powerpoint/2010/main" val="60333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9144001"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258565" y="2067076"/>
            <a:ext cx="3659379" cy="914845"/>
          </a:xfrm>
          <a:prstGeom prst="rect">
            <a:avLst/>
          </a:prstGeom>
        </p:spPr>
      </p:pic>
    </p:spTree>
    <p:extLst>
      <p:ext uri="{BB962C8B-B14F-4D97-AF65-F5344CB8AC3E}">
        <p14:creationId xmlns:p14="http://schemas.microsoft.com/office/powerpoint/2010/main" val="15859324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theme" Target="../theme/theme2.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54012"/>
            <a:ext cx="8458200" cy="618173"/>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42900" y="1481138"/>
            <a:ext cx="8458200" cy="314572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355519" y="4808534"/>
            <a:ext cx="3027774" cy="107722"/>
          </a:xfrm>
          <a:prstGeom prst="rect">
            <a:avLst/>
          </a:prstGeom>
          <a:noFill/>
        </p:spPr>
        <p:txBody>
          <a:bodyPr wrap="square" lIns="0" tIns="0" rIns="0" bIns="0" rtlCol="0">
            <a:spAutoFit/>
          </a:bodyPr>
          <a:lstStyle/>
          <a:p>
            <a:pPr marL="0" algn="l" defTabSz="457200" rtl="0" eaLnBrk="1" latinLnBrk="0" hangingPunct="1"/>
            <a:r>
              <a:rPr lang="en-US" sz="700" b="0" i="0" kern="1200" dirty="0">
                <a:solidFill>
                  <a:schemeClr val="accent6">
                    <a:lumMod val="60000"/>
                    <a:lumOff val="40000"/>
                  </a:schemeClr>
                </a:solidFill>
                <a:latin typeface="Amazon Ember Regular" charset="0"/>
                <a:ea typeface="+mn-ea"/>
                <a:cs typeface="+mn-cs"/>
              </a:rPr>
              <a:t>© 2020, Amazon Web Services, Inc. or its Affiliates. All rights reserved.</a:t>
            </a:r>
          </a:p>
        </p:txBody>
      </p:sp>
      <p:pic>
        <p:nvPicPr>
          <p:cNvPr id="8" name="Picture 7"/>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360445" y="4728599"/>
            <a:ext cx="440655" cy="264393"/>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80" r:id="rId4"/>
    <p:sldLayoutId id="2147483681" r:id="rId5"/>
    <p:sldLayoutId id="2147483695" r:id="rId6"/>
    <p:sldLayoutId id="2147483687" r:id="rId7"/>
    <p:sldLayoutId id="2147483696" r:id="rId8"/>
  </p:sldLayoutIdLst>
  <p:transition>
    <p:fade/>
  </p:transition>
  <p:txStyles>
    <p:titleStyle>
      <a:lvl1pPr algn="l" defTabSz="457200" rtl="0" eaLnBrk="1" latinLnBrk="0" hangingPunct="1">
        <a:lnSpc>
          <a:spcPct val="90000"/>
        </a:lnSpc>
        <a:spcBef>
          <a:spcPct val="0"/>
        </a:spcBef>
        <a:buNone/>
        <a:defRPr sz="2800" b="0" i="0" kern="1200">
          <a:gradFill>
            <a:gsLst>
              <a:gs pos="7303">
                <a:srgbClr val="0E2735"/>
              </a:gs>
              <a:gs pos="21348">
                <a:srgbClr val="0E2735"/>
              </a:gs>
            </a:gsLst>
            <a:lin ang="5400000" scaled="1"/>
          </a:gra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 userDrawn="1">
          <p15:clr>
            <a:srgbClr val="F26B43"/>
          </p15:clr>
        </p15:guide>
        <p15:guide id="2" pos="5544" userDrawn="1">
          <p15:clr>
            <a:srgbClr val="F26B43"/>
          </p15:clr>
        </p15:guide>
        <p15:guide id="3" pos="956" userDrawn="1">
          <p15:clr>
            <a:srgbClr val="F26B43"/>
          </p15:clr>
        </p15:guide>
        <p15:guide id="4" pos="984" userDrawn="1">
          <p15:clr>
            <a:srgbClr val="F26B43"/>
          </p15:clr>
        </p15:guide>
        <p15:guide id="5" pos="1718" userDrawn="1">
          <p15:clr>
            <a:srgbClr val="F26B43"/>
          </p15:clr>
        </p15:guide>
        <p15:guide id="6" pos="1749" userDrawn="1">
          <p15:clr>
            <a:srgbClr val="F26B43"/>
          </p15:clr>
        </p15:guide>
        <p15:guide id="7" pos="2484" userDrawn="1">
          <p15:clr>
            <a:srgbClr val="F26B43"/>
          </p15:clr>
        </p15:guide>
        <p15:guide id="8" pos="2510" userDrawn="1">
          <p15:clr>
            <a:srgbClr val="F26B43"/>
          </p15:clr>
        </p15:guide>
        <p15:guide id="9" pos="3246" userDrawn="1">
          <p15:clr>
            <a:srgbClr val="F26B43"/>
          </p15:clr>
        </p15:guide>
        <p15:guide id="10" pos="3283" userDrawn="1">
          <p15:clr>
            <a:srgbClr val="F26B43"/>
          </p15:clr>
        </p15:guide>
        <p15:guide id="11" pos="4012" userDrawn="1">
          <p15:clr>
            <a:srgbClr val="F26B43"/>
          </p15:clr>
        </p15:guide>
        <p15:guide id="12" pos="4042" userDrawn="1">
          <p15:clr>
            <a:srgbClr val="F26B43"/>
          </p15:clr>
        </p15:guide>
        <p15:guide id="13" pos="4781" userDrawn="1">
          <p15:clr>
            <a:srgbClr val="F26B43"/>
          </p15:clr>
        </p15:guide>
        <p15:guide id="17" orient="horz" pos="3026" userDrawn="1">
          <p15:clr>
            <a:srgbClr val="F26B43"/>
          </p15:clr>
        </p15:guide>
        <p15:guide id="23" orient="horz" pos="899" userDrawn="1">
          <p15:clr>
            <a:srgbClr val="F26B43"/>
          </p15:clr>
        </p15:guide>
        <p15:guide id="24" orient="horz" pos="933" userDrawn="1">
          <p15:clr>
            <a:srgbClr val="F26B43"/>
          </p15:clr>
        </p15:guide>
        <p15:guide id="25" orient="horz" pos="1605" userDrawn="1">
          <p15:clr>
            <a:srgbClr val="F26B43"/>
          </p15:clr>
        </p15:guide>
        <p15:guide id="26" orient="horz" pos="1636" userDrawn="1">
          <p15:clr>
            <a:srgbClr val="F26B43"/>
          </p15:clr>
        </p15:guide>
        <p15:guide id="27" orient="horz" pos="2308" userDrawn="1">
          <p15:clr>
            <a:srgbClr val="F26B43"/>
          </p15:clr>
        </p15:guide>
        <p15:guide id="29" orient="horz" pos="223" userDrawn="1">
          <p15:clr>
            <a:srgbClr val="F26B43"/>
          </p15:clr>
        </p15:guide>
        <p15:guide id="30" orient="horz" pos="233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5341698"/>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Lst>
  <p:transition>
    <p:fade/>
  </p:transition>
  <p:hf hdr="0" dt="0"/>
  <p:txStyles>
    <p:titleStyle>
      <a:lvl1pPr algn="l" defTabSz="685799"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7.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docs.aws.amazon.com/AmazonRDS/latest/UserGuide/PostgreSQL.Procedural.Importing.html#PostgreSQL.TransportableDB"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2F83B39-1454-453F-A105-9D73BD14F886}"/>
              </a:ext>
            </a:extLst>
          </p:cNvPr>
          <p:cNvSpPr>
            <a:spLocks noGrp="1"/>
          </p:cNvSpPr>
          <p:nvPr>
            <p:ph type="body" sz="quarter" idx="12"/>
          </p:nvPr>
        </p:nvSpPr>
        <p:spPr>
          <a:xfrm>
            <a:off x="342899" y="1908228"/>
            <a:ext cx="8526733" cy="744537"/>
          </a:xfrm>
        </p:spPr>
        <p:txBody>
          <a:bodyPr/>
          <a:lstStyle/>
          <a:p>
            <a:r>
              <a:rPr lang="en-US" sz="3800" dirty="0"/>
              <a:t>Amazon RDS for PostgreSQL – Backup and Restore </a:t>
            </a:r>
          </a:p>
        </p:txBody>
      </p:sp>
      <p:sp>
        <p:nvSpPr>
          <p:cNvPr id="6" name="Text Placeholder 13"/>
          <p:cNvSpPr>
            <a:spLocks noGrp="1"/>
          </p:cNvSpPr>
          <p:nvPr>
            <p:ph type="body" sz="quarter" idx="13"/>
          </p:nvPr>
        </p:nvSpPr>
        <p:spPr>
          <a:xfrm>
            <a:off x="342899" y="3193826"/>
            <a:ext cx="7016227" cy="571695"/>
          </a:xfrm>
        </p:spPr>
        <p:txBody>
          <a:bodyPr/>
          <a:lstStyle/>
          <a:p>
            <a:r>
              <a:rPr lang="en-US" dirty="0"/>
              <a:t>Fully managed relational database service</a:t>
            </a:r>
          </a:p>
        </p:txBody>
      </p:sp>
    </p:spTree>
    <p:extLst>
      <p:ext uri="{BB962C8B-B14F-4D97-AF65-F5344CB8AC3E}">
        <p14:creationId xmlns:p14="http://schemas.microsoft.com/office/powerpoint/2010/main" val="93767228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54012"/>
            <a:ext cx="8618172" cy="387798"/>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RDS for PostgreSQL – Working with </a:t>
            </a:r>
            <a:r>
              <a:rPr lang="en-US" dirty="0"/>
              <a:t>Backup</a:t>
            </a:r>
          </a:p>
        </p:txBody>
      </p:sp>
      <p:sp>
        <p:nvSpPr>
          <p:cNvPr id="38" name="Content Placeholder 5">
            <a:extLst>
              <a:ext uri="{FF2B5EF4-FFF2-40B4-BE49-F238E27FC236}">
                <a16:creationId xmlns:a16="http://schemas.microsoft.com/office/drawing/2014/main" id="{F4285515-11DB-BE43-82D5-EB4E5D0DBC93}"/>
              </a:ext>
            </a:extLst>
          </p:cNvPr>
          <p:cNvSpPr txBox="1">
            <a:spLocks/>
          </p:cNvSpPr>
          <p:nvPr/>
        </p:nvSpPr>
        <p:spPr>
          <a:xfrm>
            <a:off x="256853" y="1108726"/>
            <a:ext cx="7972707" cy="3397853"/>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Set retention to positive a value to enable automatic backup [Retention Limits 1 – 35 days; default of 7 days]</a:t>
            </a:r>
          </a:p>
          <a:p>
            <a:pPr marL="342900" indent="-342900">
              <a:buFont typeface="Arial" panose="020B0604020202020204" pitchFamily="34" charset="0"/>
              <a:buChar char="•"/>
            </a:pPr>
            <a:r>
              <a:rPr lang="en-US" sz="2000" dirty="0"/>
              <a:t>Take manual snapshots to reduce </a:t>
            </a:r>
            <a:r>
              <a:rPr lang="en-US" sz="2000" dirty="0" err="1"/>
              <a:t>PiTR</a:t>
            </a:r>
            <a:r>
              <a:rPr lang="en-US" sz="2000" dirty="0"/>
              <a:t> replay window</a:t>
            </a:r>
          </a:p>
          <a:p>
            <a:pPr marL="342900" indent="-342900">
              <a:buFont typeface="Arial" panose="020B0604020202020204" pitchFamily="34" charset="0"/>
              <a:buChar char="•"/>
            </a:pPr>
            <a:r>
              <a:rPr lang="en-US" sz="2000" dirty="0"/>
              <a:t>Storage I/O suspended briefly for single AZ instances during backup (typically under a few seconds)</a:t>
            </a:r>
          </a:p>
          <a:p>
            <a:pPr marL="342900" indent="-342900">
              <a:buFont typeface="Arial" panose="020B0604020202020204" pitchFamily="34" charset="0"/>
              <a:buChar char="•"/>
            </a:pPr>
            <a:r>
              <a:rPr lang="en-US" sz="2000" dirty="0"/>
              <a:t>You may experience elevated latency for a few seconds during backup</a:t>
            </a:r>
          </a:p>
          <a:p>
            <a:pPr marL="342900" indent="-342900">
              <a:buFont typeface="Arial" panose="020B0604020202020204" pitchFamily="34" charset="0"/>
              <a:buChar char="•"/>
            </a:pPr>
            <a:r>
              <a:rPr lang="en-US" sz="2000" dirty="0"/>
              <a:t>Set backup window to low-usage time</a:t>
            </a:r>
          </a:p>
          <a:p>
            <a:endParaRPr lang="en-US" i="1" dirty="0"/>
          </a:p>
        </p:txBody>
      </p:sp>
    </p:spTree>
    <p:extLst>
      <p:ext uri="{BB962C8B-B14F-4D97-AF65-F5344CB8AC3E}">
        <p14:creationId xmlns:p14="http://schemas.microsoft.com/office/powerpoint/2010/main" val="93719132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RDS for PostgreSQL Multi-AZ Backup Architecture</a:t>
            </a:r>
          </a:p>
        </p:txBody>
      </p:sp>
      <p:sp>
        <p:nvSpPr>
          <p:cNvPr id="39" name="Content Placeholder 2"/>
          <p:cNvSpPr txBox="1">
            <a:spLocks/>
          </p:cNvSpPr>
          <p:nvPr/>
        </p:nvSpPr>
        <p:spPr>
          <a:xfrm>
            <a:off x="342901" y="1017287"/>
            <a:ext cx="3469883" cy="3748999"/>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000" dirty="0"/>
              <a:t>Multi-AZ databases use synchronous writes.</a:t>
            </a:r>
          </a:p>
          <a:p>
            <a:pPr>
              <a:spcBef>
                <a:spcPts val="0"/>
              </a:spcBef>
              <a:spcAft>
                <a:spcPts val="600"/>
              </a:spcAft>
            </a:pPr>
            <a:r>
              <a:rPr lang="en-US" sz="2000" dirty="0"/>
              <a:t>When using Multi-AZ, database snapshots are taken on the standby database.</a:t>
            </a:r>
          </a:p>
          <a:p>
            <a:pPr>
              <a:spcBef>
                <a:spcPts val="0"/>
              </a:spcBef>
              <a:spcAft>
                <a:spcPts val="600"/>
              </a:spcAft>
            </a:pPr>
            <a:r>
              <a:rPr lang="en-US" sz="2000" dirty="0"/>
              <a:t>The transaction logs from the primary database are written to S3</a:t>
            </a:r>
          </a:p>
          <a:p>
            <a:pPr>
              <a:spcBef>
                <a:spcPts val="0"/>
              </a:spcBef>
              <a:spcAft>
                <a:spcPts val="600"/>
              </a:spcAft>
            </a:pPr>
            <a:r>
              <a:rPr lang="en-US" sz="2000" dirty="0"/>
              <a:t>Snapshots can be copied across regions to support DR scenarios</a:t>
            </a:r>
          </a:p>
        </p:txBody>
      </p:sp>
      <p:sp>
        <p:nvSpPr>
          <p:cNvPr id="23" name="TextBox 22"/>
          <p:cNvSpPr txBox="1"/>
          <p:nvPr/>
        </p:nvSpPr>
        <p:spPr>
          <a:xfrm>
            <a:off x="4754878" y="3501545"/>
            <a:ext cx="348270" cy="386537"/>
          </a:xfrm>
          <a:prstGeom prst="rect">
            <a:avLst/>
          </a:prstGeom>
          <a:noFill/>
        </p:spPr>
        <p:txBody>
          <a:bodyPr wrap="none" rtlCol="0">
            <a:spAutoFit/>
          </a:bodyPr>
          <a:lstStyle/>
          <a:p>
            <a:pPr algn="ctr"/>
            <a:r>
              <a:rPr lang="en-US" sz="1200" dirty="0">
                <a:solidFill>
                  <a:schemeClr val="bg1"/>
                </a:solidFill>
              </a:rPr>
              <a:t>DB</a:t>
            </a:r>
          </a:p>
          <a:p>
            <a:pPr algn="ctr"/>
            <a:r>
              <a:rPr lang="en-US" sz="1200" dirty="0">
                <a:solidFill>
                  <a:schemeClr val="bg1"/>
                </a:solidFill>
              </a:rPr>
              <a:t>App</a:t>
            </a:r>
          </a:p>
        </p:txBody>
      </p:sp>
      <p:grpSp>
        <p:nvGrpSpPr>
          <p:cNvPr id="3" name="Group 2"/>
          <p:cNvGrpSpPr/>
          <p:nvPr/>
        </p:nvGrpSpPr>
        <p:grpSpPr>
          <a:xfrm>
            <a:off x="4114805" y="817742"/>
            <a:ext cx="4114755" cy="4148088"/>
            <a:chOff x="5303512" y="925848"/>
            <a:chExt cx="3566121" cy="3595010"/>
          </a:xfrm>
        </p:grpSpPr>
        <p:grpSp>
          <p:nvGrpSpPr>
            <p:cNvPr id="77" name="Group 76"/>
            <p:cNvGrpSpPr/>
            <p:nvPr/>
          </p:nvGrpSpPr>
          <p:grpSpPr>
            <a:xfrm>
              <a:off x="7877623" y="1879672"/>
              <a:ext cx="643219" cy="815354"/>
              <a:chOff x="8243342" y="2566525"/>
              <a:chExt cx="626292" cy="955723"/>
            </a:xfrm>
          </p:grpSpPr>
          <p:pic>
            <p:nvPicPr>
              <p:cNvPr id="75" name="Picture 74"/>
              <p:cNvPicPr>
                <a:picLocks noChangeAspect="1"/>
              </p:cNvPicPr>
              <p:nvPr/>
            </p:nvPicPr>
            <p:blipFill>
              <a:blip r:embed="rId3"/>
              <a:stretch>
                <a:fillRect/>
              </a:stretch>
            </p:blipFill>
            <p:spPr>
              <a:xfrm>
                <a:off x="8243342" y="2566525"/>
                <a:ext cx="626292" cy="711650"/>
              </a:xfrm>
              <a:prstGeom prst="rect">
                <a:avLst/>
              </a:prstGeom>
            </p:spPr>
          </p:pic>
          <p:sp>
            <p:nvSpPr>
              <p:cNvPr id="76" name="TextBox 75">
                <a:extLst>
                  <a:ext uri="{FF2B5EF4-FFF2-40B4-BE49-F238E27FC236}">
                    <a16:creationId xmlns:a16="http://schemas.microsoft.com/office/drawing/2014/main" id="{83E85AE1-1B41-F84B-9059-2E1F38EAF1AB}"/>
                  </a:ext>
                </a:extLst>
              </p:cNvPr>
              <p:cNvSpPr txBox="1"/>
              <p:nvPr/>
            </p:nvSpPr>
            <p:spPr>
              <a:xfrm>
                <a:off x="8289832" y="3242180"/>
                <a:ext cx="539848" cy="280068"/>
              </a:xfrm>
              <a:prstGeom prst="rect">
                <a:avLst/>
              </a:prstGeom>
              <a:noFill/>
            </p:spPr>
            <p:txBody>
              <a:bodyPr wrap="square" rtlCol="0">
                <a:spAutoFit/>
              </a:bodyPr>
              <a:lstStyle/>
              <a:p>
                <a:pPr algn="ctr" defTabSz="914400"/>
                <a:r>
                  <a:rPr lang="en-US" sz="1200" dirty="0"/>
                  <a:t>S3</a:t>
                </a:r>
                <a:endParaRPr lang="en-US" sz="1400" dirty="0"/>
              </a:p>
            </p:txBody>
          </p:sp>
        </p:grpSp>
        <p:cxnSp>
          <p:nvCxnSpPr>
            <p:cNvPr id="82" name="Elbow Connector 81"/>
            <p:cNvCxnSpPr>
              <a:stCxn id="1026" idx="3"/>
              <a:endCxn id="76" idx="2"/>
            </p:cNvCxnSpPr>
            <p:nvPr/>
          </p:nvCxnSpPr>
          <p:spPr>
            <a:xfrm flipV="1">
              <a:off x="7489430" y="2695026"/>
              <a:ext cx="713160" cy="210326"/>
            </a:xfrm>
            <a:prstGeom prst="bentConnector2">
              <a:avLst/>
            </a:prstGeom>
            <a:ln cmpd="dbl">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469767" y="1491200"/>
              <a:ext cx="1017540" cy="461665"/>
            </a:xfrm>
            <a:prstGeom prst="rect">
              <a:avLst/>
            </a:prstGeom>
            <a:noFill/>
          </p:spPr>
          <p:txBody>
            <a:bodyPr wrap="square" rtlCol="0">
              <a:spAutoFit/>
            </a:bodyPr>
            <a:lstStyle/>
            <a:p>
              <a:pPr algn="ctr"/>
              <a:r>
                <a:rPr lang="en-US" sz="1200" dirty="0"/>
                <a:t>Transaction Logs</a:t>
              </a:r>
            </a:p>
          </p:txBody>
        </p:sp>
        <p:sp>
          <p:nvSpPr>
            <p:cNvPr id="30" name="TextBox 29"/>
            <p:cNvSpPr txBox="1"/>
            <p:nvPr/>
          </p:nvSpPr>
          <p:spPr>
            <a:xfrm>
              <a:off x="7516377" y="2676918"/>
              <a:ext cx="841274" cy="461665"/>
            </a:xfrm>
            <a:prstGeom prst="rect">
              <a:avLst/>
            </a:prstGeom>
            <a:noFill/>
          </p:spPr>
          <p:txBody>
            <a:bodyPr wrap="square" rtlCol="0">
              <a:spAutoFit/>
            </a:bodyPr>
            <a:lstStyle/>
            <a:p>
              <a:pPr algn="ctr"/>
              <a:r>
                <a:rPr lang="en-US" sz="1200" dirty="0"/>
                <a:t>DB Snapshot</a:t>
              </a:r>
            </a:p>
          </p:txBody>
        </p:sp>
        <p:sp>
          <p:nvSpPr>
            <p:cNvPr id="88" name="Rectangle 87">
              <a:extLst>
                <a:ext uri="{FF2B5EF4-FFF2-40B4-BE49-F238E27FC236}">
                  <a16:creationId xmlns:a16="http://schemas.microsoft.com/office/drawing/2014/main" id="{87E5681D-9156-D949-9101-C618635B7611}"/>
                </a:ext>
              </a:extLst>
            </p:cNvPr>
            <p:cNvSpPr/>
            <p:nvPr/>
          </p:nvSpPr>
          <p:spPr>
            <a:xfrm>
              <a:off x="5303512" y="925848"/>
              <a:ext cx="3566121" cy="2440090"/>
            </a:xfrm>
            <a:prstGeom prst="rect">
              <a:avLst/>
            </a:prstGeom>
            <a:noFill/>
            <a:ln w="12700" cap="flat" cmpd="sng" algn="ctr">
              <a:solidFill>
                <a:srgbClr val="00A0C8"/>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Arial" panose="020B0604020202020204"/>
                  <a:ea typeface="+mn-ea"/>
                  <a:cs typeface="+mn-cs"/>
                </a:rPr>
                <a:t>Region 1 </a:t>
              </a:r>
            </a:p>
          </p:txBody>
        </p:sp>
        <p:pic>
          <p:nvPicPr>
            <p:cNvPr id="89" name="Graphic 36">
              <a:extLst>
                <a:ext uri="{FF2B5EF4-FFF2-40B4-BE49-F238E27FC236}">
                  <a16:creationId xmlns:a16="http://schemas.microsoft.com/office/drawing/2014/main" id="{602FFB45-B93A-0D4B-B06D-FB470560B13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391560" y="984888"/>
              <a:ext cx="266347" cy="231845"/>
            </a:xfrm>
            <a:prstGeom prst="rect">
              <a:avLst/>
            </a:prstGeom>
          </p:spPr>
        </p:pic>
        <p:grpSp>
          <p:nvGrpSpPr>
            <p:cNvPr id="22" name="Group 21"/>
            <p:cNvGrpSpPr/>
            <p:nvPr/>
          </p:nvGrpSpPr>
          <p:grpSpPr>
            <a:xfrm>
              <a:off x="6334207" y="1617596"/>
              <a:ext cx="541776" cy="528297"/>
              <a:chOff x="6371435" y="1558010"/>
              <a:chExt cx="541776" cy="528297"/>
            </a:xfrm>
          </p:grpSpPr>
          <p:sp>
            <p:nvSpPr>
              <p:cNvPr id="24" name="Rectangle 23"/>
              <p:cNvSpPr/>
              <p:nvPr/>
            </p:nvSpPr>
            <p:spPr>
              <a:xfrm>
                <a:off x="6371435" y="1558010"/>
                <a:ext cx="541776" cy="524152"/>
              </a:xfrm>
              <a:prstGeom prst="rect">
                <a:avLst/>
              </a:prstGeom>
              <a:ln cap="rnd">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pic>
            <p:nvPicPr>
              <p:cNvPr id="25" name="Graphic 28">
                <a:extLst>
                  <a:ext uri="{FF2B5EF4-FFF2-40B4-BE49-F238E27FC236}">
                    <a16:creationId xmlns:a16="http://schemas.microsoft.com/office/drawing/2014/main" id="{4AA4122F-7D35-0C4A-83B3-B57D16D1F652}"/>
                  </a:ext>
                </a:extLst>
              </p:cNvPr>
              <p:cNvPicPr>
                <a:picLocks noChangeAspect="1"/>
              </p:cNvPicPr>
              <p:nvPr/>
            </p:nvPicPr>
            <p:blipFill>
              <a:blip r:embed="rId6"/>
              <a:stretch>
                <a:fillRect/>
              </a:stretch>
            </p:blipFill>
            <p:spPr>
              <a:xfrm>
                <a:off x="6405418" y="1616407"/>
                <a:ext cx="469900" cy="469900"/>
              </a:xfrm>
              <a:prstGeom prst="rect">
                <a:avLst/>
              </a:prstGeom>
            </p:spPr>
          </p:pic>
        </p:grpSp>
        <p:grpSp>
          <p:nvGrpSpPr>
            <p:cNvPr id="26" name="Group 25"/>
            <p:cNvGrpSpPr/>
            <p:nvPr/>
          </p:nvGrpSpPr>
          <p:grpSpPr>
            <a:xfrm>
              <a:off x="5737129" y="1336617"/>
              <a:ext cx="1808084" cy="889701"/>
              <a:chOff x="2549525" y="760413"/>
              <a:chExt cx="1689100" cy="1733550"/>
            </a:xfrm>
          </p:grpSpPr>
          <p:sp>
            <p:nvSpPr>
              <p:cNvPr id="27" name="Rounded Rectangle 26"/>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endParaRPr>
              </a:p>
              <a:p>
                <a:pPr algn="ctr" fontAlgn="auto">
                  <a:spcBef>
                    <a:spcPts val="0"/>
                  </a:spcBef>
                  <a:spcAft>
                    <a:spcPts val="0"/>
                  </a:spcAft>
                  <a:defRPr/>
                </a:pPr>
                <a:endParaRPr lang="en-US" dirty="0">
                  <a:solidFill>
                    <a:schemeClr val="tx1"/>
                  </a:solidFill>
                  <a:cs typeface="Helvetica Neue"/>
                </a:endParaRPr>
              </a:p>
            </p:txBody>
          </p:sp>
          <p:sp>
            <p:nvSpPr>
              <p:cNvPr id="28" name="TextBox 32"/>
              <p:cNvSpPr txBox="1">
                <a:spLocks noChangeArrowheads="1"/>
              </p:cNvSpPr>
              <p:nvPr/>
            </p:nvSpPr>
            <p:spPr bwMode="auto">
              <a:xfrm>
                <a:off x="2549525" y="840618"/>
                <a:ext cx="1557338" cy="310568"/>
              </a:xfrm>
              <a:prstGeom prst="rect">
                <a:avLst/>
              </a:prstGeom>
              <a:noFill/>
              <a:ln w="9525">
                <a:noFill/>
                <a:miter lim="800000"/>
                <a:headEnd/>
                <a:tailEnd/>
              </a:ln>
            </p:spPr>
            <p:txBody>
              <a:bodyPr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b="1" dirty="0">
                    <a:solidFill>
                      <a:srgbClr val="F7981F"/>
                    </a:solidFill>
                    <a:ea typeface="Verdana" pitchFamily="34" charset="0"/>
                    <a:cs typeface="Helvetica Neue"/>
                  </a:rPr>
                  <a:t>Availability Zone #1</a:t>
                </a:r>
              </a:p>
            </p:txBody>
          </p:sp>
        </p:grpSp>
        <p:pic>
          <p:nvPicPr>
            <p:cNvPr id="31" name="Graphic 91">
              <a:extLst>
                <a:ext uri="{FF2B5EF4-FFF2-40B4-BE49-F238E27FC236}">
                  <a16:creationId xmlns:a16="http://schemas.microsoft.com/office/drawing/2014/main" id="{27FB2519-F2C7-F645-84B8-0D39FCE5B84E}"/>
                </a:ext>
              </a:extLst>
            </p:cNvPr>
            <p:cNvPicPr>
              <a:picLocks noChangeAspect="1"/>
            </p:cNvPicPr>
            <p:nvPr/>
          </p:nvPicPr>
          <p:blipFill>
            <a:blip r:embed="rId7"/>
            <a:stretch>
              <a:fillRect/>
            </a:stretch>
          </p:blipFill>
          <p:spPr>
            <a:xfrm>
              <a:off x="5833683" y="1651897"/>
              <a:ext cx="499817" cy="499817"/>
            </a:xfrm>
            <a:prstGeom prst="rect">
              <a:avLst/>
            </a:prstGeom>
          </p:spPr>
        </p:pic>
        <p:pic>
          <p:nvPicPr>
            <p:cNvPr id="32" name="Graphic 16">
              <a:extLst>
                <a:ext uri="{FF2B5EF4-FFF2-40B4-BE49-F238E27FC236}">
                  <a16:creationId xmlns:a16="http://schemas.microsoft.com/office/drawing/2014/main" id="{42B26BA8-423A-B147-B982-6EC01E1E2569}"/>
                </a:ext>
              </a:extLst>
            </p:cNvPr>
            <p:cNvPicPr>
              <a:picLocks noChangeAspect="1"/>
            </p:cNvPicPr>
            <p:nvPr/>
          </p:nvPicPr>
          <p:blipFill>
            <a:blip r:embed="rId8"/>
            <a:stretch>
              <a:fillRect/>
            </a:stretch>
          </p:blipFill>
          <p:spPr>
            <a:xfrm>
              <a:off x="5357903" y="2104668"/>
              <a:ext cx="373334" cy="373334"/>
            </a:xfrm>
            <a:prstGeom prst="rect">
              <a:avLst/>
            </a:prstGeom>
          </p:spPr>
        </p:pic>
        <p:pic>
          <p:nvPicPr>
            <p:cNvPr id="1026" name="Picture 2" descr="https://documents.app.lucidchart.com/documents/f15ca963-7b58-4ccb-a50d-7426582b29c1/pages/0_0?a=137&amp;x=238&amp;y=72&amp;w=144&amp;h=176&amp;store=1&amp;accept=image%2F*&amp;auth=LCA%20fee9cbd0275d73ffc79f478af7207b3c387ec17a-ts%3D15925649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5696" y="2591403"/>
              <a:ext cx="513734" cy="62789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334207" y="2642617"/>
              <a:ext cx="541776" cy="528297"/>
              <a:chOff x="6371435" y="1558010"/>
              <a:chExt cx="541776" cy="528297"/>
            </a:xfrm>
          </p:grpSpPr>
          <p:sp>
            <p:nvSpPr>
              <p:cNvPr id="36" name="Rectangle 35"/>
              <p:cNvSpPr/>
              <p:nvPr/>
            </p:nvSpPr>
            <p:spPr>
              <a:xfrm>
                <a:off x="6371435" y="1558010"/>
                <a:ext cx="541776" cy="524152"/>
              </a:xfrm>
              <a:prstGeom prst="rect">
                <a:avLst/>
              </a:prstGeom>
              <a:ln cap="rnd">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pic>
            <p:nvPicPr>
              <p:cNvPr id="37" name="Graphic 28">
                <a:extLst>
                  <a:ext uri="{FF2B5EF4-FFF2-40B4-BE49-F238E27FC236}">
                    <a16:creationId xmlns:a16="http://schemas.microsoft.com/office/drawing/2014/main" id="{4AA4122F-7D35-0C4A-83B3-B57D16D1F652}"/>
                  </a:ext>
                </a:extLst>
              </p:cNvPr>
              <p:cNvPicPr>
                <a:picLocks noChangeAspect="1"/>
              </p:cNvPicPr>
              <p:nvPr/>
            </p:nvPicPr>
            <p:blipFill>
              <a:blip r:embed="rId6"/>
              <a:stretch>
                <a:fillRect/>
              </a:stretch>
            </p:blipFill>
            <p:spPr>
              <a:xfrm>
                <a:off x="6405418" y="1616407"/>
                <a:ext cx="469900" cy="469900"/>
              </a:xfrm>
              <a:prstGeom prst="rect">
                <a:avLst/>
              </a:prstGeom>
            </p:spPr>
          </p:pic>
        </p:grpSp>
        <p:grpSp>
          <p:nvGrpSpPr>
            <p:cNvPr id="38" name="Group 37"/>
            <p:cNvGrpSpPr/>
            <p:nvPr/>
          </p:nvGrpSpPr>
          <p:grpSpPr>
            <a:xfrm>
              <a:off x="5737128" y="2361638"/>
              <a:ext cx="1842109" cy="889701"/>
              <a:chOff x="2549525" y="760413"/>
              <a:chExt cx="1689100" cy="1733550"/>
            </a:xfrm>
          </p:grpSpPr>
          <p:sp>
            <p:nvSpPr>
              <p:cNvPr id="40" name="Rounded Rectangle 39"/>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endParaRPr>
              </a:p>
              <a:p>
                <a:pPr algn="ctr" fontAlgn="auto">
                  <a:spcBef>
                    <a:spcPts val="0"/>
                  </a:spcBef>
                  <a:spcAft>
                    <a:spcPts val="0"/>
                  </a:spcAft>
                  <a:defRPr/>
                </a:pPr>
                <a:endParaRPr lang="en-US" dirty="0">
                  <a:solidFill>
                    <a:schemeClr val="tx1"/>
                  </a:solidFill>
                  <a:cs typeface="Helvetica Neue"/>
                </a:endParaRPr>
              </a:p>
            </p:txBody>
          </p:sp>
          <p:sp>
            <p:nvSpPr>
              <p:cNvPr id="41" name="TextBox 32"/>
              <p:cNvSpPr txBox="1">
                <a:spLocks noChangeArrowheads="1"/>
              </p:cNvSpPr>
              <p:nvPr/>
            </p:nvSpPr>
            <p:spPr bwMode="auto">
              <a:xfrm>
                <a:off x="2549525" y="771018"/>
                <a:ext cx="1557338" cy="449768"/>
              </a:xfrm>
              <a:prstGeom prst="rect">
                <a:avLst/>
              </a:prstGeom>
              <a:noFill/>
              <a:ln w="9525">
                <a:noFill/>
                <a:miter lim="800000"/>
                <a:headEnd/>
                <a:tailEnd/>
              </a:ln>
            </p:spPr>
            <p:txBody>
              <a:bodyPr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b="1" dirty="0">
                    <a:solidFill>
                      <a:srgbClr val="F7981F"/>
                    </a:solidFill>
                    <a:ea typeface="Verdana" pitchFamily="34" charset="0"/>
                    <a:cs typeface="Helvetica Neue"/>
                  </a:rPr>
                  <a:t>Availability Zone #2</a:t>
                </a:r>
              </a:p>
            </p:txBody>
          </p:sp>
        </p:grpSp>
        <p:pic>
          <p:nvPicPr>
            <p:cNvPr id="42" name="Graphic 91">
              <a:extLst>
                <a:ext uri="{FF2B5EF4-FFF2-40B4-BE49-F238E27FC236}">
                  <a16:creationId xmlns:a16="http://schemas.microsoft.com/office/drawing/2014/main" id="{27FB2519-F2C7-F645-84B8-0D39FCE5B84E}"/>
                </a:ext>
              </a:extLst>
            </p:cNvPr>
            <p:cNvPicPr>
              <a:picLocks noChangeAspect="1"/>
            </p:cNvPicPr>
            <p:nvPr/>
          </p:nvPicPr>
          <p:blipFill>
            <a:blip r:embed="rId7"/>
            <a:stretch>
              <a:fillRect/>
            </a:stretch>
          </p:blipFill>
          <p:spPr>
            <a:xfrm>
              <a:off x="5833683" y="2676918"/>
              <a:ext cx="499817" cy="499817"/>
            </a:xfrm>
            <a:prstGeom prst="rect">
              <a:avLst/>
            </a:prstGeom>
          </p:spPr>
        </p:pic>
        <p:pic>
          <p:nvPicPr>
            <p:cNvPr id="1030" name="Picture 6" descr="https://documents.app.lucidchart.com/documents/f15ca963-7b58-4ccb-a50d-7426582b29c1/pages/0_0?a=139&amp;x=330&amp;y=334&amp;w=132&amp;h=132&amp;store=1&amp;accept=image%2F*&amp;auth=LCA%20aa42b118e425c79e0cd60d5ae8e69ca3d215ced8-ts%3D15925649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7019" y="1548598"/>
              <a:ext cx="651839" cy="65184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Elbow Connector 43"/>
            <p:cNvCxnSpPr>
              <a:endCxn id="75" idx="0"/>
            </p:cNvCxnSpPr>
            <p:nvPr/>
          </p:nvCxnSpPr>
          <p:spPr>
            <a:xfrm>
              <a:off x="7413103" y="1722697"/>
              <a:ext cx="786130" cy="156975"/>
            </a:xfrm>
            <a:prstGeom prst="bentConnector2">
              <a:avLst/>
            </a:prstGeom>
            <a:ln cmpd="dbl">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87E5681D-9156-D949-9101-C618635B7611}"/>
                </a:ext>
              </a:extLst>
            </p:cNvPr>
            <p:cNvSpPr/>
            <p:nvPr/>
          </p:nvSpPr>
          <p:spPr>
            <a:xfrm>
              <a:off x="5833682" y="3630754"/>
              <a:ext cx="3023143" cy="890104"/>
            </a:xfrm>
            <a:prstGeom prst="rect">
              <a:avLst/>
            </a:prstGeom>
            <a:noFill/>
            <a:ln w="12700" cap="flat" cmpd="sng" algn="ctr">
              <a:solidFill>
                <a:srgbClr val="00A0C8"/>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Arial" panose="020B0604020202020204"/>
                  <a:ea typeface="+mn-ea"/>
                  <a:cs typeface="+mn-cs"/>
                </a:rPr>
                <a:t>Region 2 </a:t>
              </a:r>
            </a:p>
          </p:txBody>
        </p:sp>
        <p:pic>
          <p:nvPicPr>
            <p:cNvPr id="48" name="Graphic 36">
              <a:extLst>
                <a:ext uri="{FF2B5EF4-FFF2-40B4-BE49-F238E27FC236}">
                  <a16:creationId xmlns:a16="http://schemas.microsoft.com/office/drawing/2014/main" id="{602FFB45-B93A-0D4B-B06D-FB470560B13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886233" y="3698948"/>
              <a:ext cx="266347" cy="231845"/>
            </a:xfrm>
            <a:prstGeom prst="rect">
              <a:avLst/>
            </a:prstGeom>
          </p:spPr>
        </p:pic>
        <p:grpSp>
          <p:nvGrpSpPr>
            <p:cNvPr id="49" name="Group 48"/>
            <p:cNvGrpSpPr/>
            <p:nvPr/>
          </p:nvGrpSpPr>
          <p:grpSpPr>
            <a:xfrm>
              <a:off x="7836590" y="3705504"/>
              <a:ext cx="643219" cy="815354"/>
              <a:chOff x="8243342" y="2566525"/>
              <a:chExt cx="626292" cy="955723"/>
            </a:xfrm>
          </p:grpSpPr>
          <p:pic>
            <p:nvPicPr>
              <p:cNvPr id="50" name="Picture 49"/>
              <p:cNvPicPr>
                <a:picLocks noChangeAspect="1"/>
              </p:cNvPicPr>
              <p:nvPr/>
            </p:nvPicPr>
            <p:blipFill>
              <a:blip r:embed="rId3"/>
              <a:stretch>
                <a:fillRect/>
              </a:stretch>
            </p:blipFill>
            <p:spPr>
              <a:xfrm>
                <a:off x="8243342" y="2566525"/>
                <a:ext cx="626292" cy="711650"/>
              </a:xfrm>
              <a:prstGeom prst="rect">
                <a:avLst/>
              </a:prstGeom>
            </p:spPr>
          </p:pic>
          <p:sp>
            <p:nvSpPr>
              <p:cNvPr id="51" name="TextBox 50">
                <a:extLst>
                  <a:ext uri="{FF2B5EF4-FFF2-40B4-BE49-F238E27FC236}">
                    <a16:creationId xmlns:a16="http://schemas.microsoft.com/office/drawing/2014/main" id="{83E85AE1-1B41-F84B-9059-2E1F38EAF1AB}"/>
                  </a:ext>
                </a:extLst>
              </p:cNvPr>
              <p:cNvSpPr txBox="1"/>
              <p:nvPr/>
            </p:nvSpPr>
            <p:spPr>
              <a:xfrm>
                <a:off x="8289832" y="3242180"/>
                <a:ext cx="539848" cy="280068"/>
              </a:xfrm>
              <a:prstGeom prst="rect">
                <a:avLst/>
              </a:prstGeom>
              <a:noFill/>
            </p:spPr>
            <p:txBody>
              <a:bodyPr wrap="square" rtlCol="0">
                <a:spAutoFit/>
              </a:bodyPr>
              <a:lstStyle/>
              <a:p>
                <a:pPr algn="ctr" defTabSz="914400"/>
                <a:r>
                  <a:rPr lang="en-US" sz="1200" dirty="0"/>
                  <a:t>S3</a:t>
                </a:r>
                <a:endParaRPr lang="en-US" sz="1400" dirty="0"/>
              </a:p>
            </p:txBody>
          </p:sp>
        </p:grpSp>
        <p:cxnSp>
          <p:nvCxnSpPr>
            <p:cNvPr id="52" name="Elbow Connector 51"/>
            <p:cNvCxnSpPr>
              <a:stCxn id="75" idx="3"/>
              <a:endCxn id="50" idx="3"/>
            </p:cNvCxnSpPr>
            <p:nvPr/>
          </p:nvCxnSpPr>
          <p:spPr>
            <a:xfrm flipH="1">
              <a:off x="8479809" y="2183237"/>
              <a:ext cx="41033" cy="1825832"/>
            </a:xfrm>
            <a:prstGeom prst="bentConnector3">
              <a:avLst>
                <a:gd name="adj1" fmla="val -540464"/>
              </a:avLst>
            </a:prstGeom>
            <a:ln cmpd="dbl">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872066" y="3367111"/>
              <a:ext cx="2906128" cy="240066"/>
            </a:xfrm>
            <a:prstGeom prst="rect">
              <a:avLst/>
            </a:prstGeom>
            <a:noFill/>
          </p:spPr>
          <p:txBody>
            <a:bodyPr wrap="square" rtlCol="0">
              <a:spAutoFit/>
            </a:bodyPr>
            <a:lstStyle/>
            <a:p>
              <a:pPr algn="r"/>
              <a:r>
                <a:rPr lang="en-US" sz="1200" dirty="0"/>
                <a:t>Copy Snapshot to 2</a:t>
              </a:r>
              <a:r>
                <a:rPr lang="en-US" sz="1200" baseline="30000" dirty="0"/>
                <a:t>nd</a:t>
              </a:r>
              <a:r>
                <a:rPr lang="en-US" sz="1200" dirty="0"/>
                <a:t> Region</a:t>
              </a:r>
            </a:p>
          </p:txBody>
        </p:sp>
      </p:grpSp>
    </p:spTree>
    <p:extLst>
      <p:ext uri="{BB962C8B-B14F-4D97-AF65-F5344CB8AC3E}">
        <p14:creationId xmlns:p14="http://schemas.microsoft.com/office/powerpoint/2010/main" val="202911939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54012"/>
            <a:ext cx="8618172" cy="387798"/>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Copying &amp; Sharing Snapshots</a:t>
            </a:r>
            <a:endParaRPr lang="en-US" dirty="0"/>
          </a:p>
        </p:txBody>
      </p:sp>
      <p:sp>
        <p:nvSpPr>
          <p:cNvPr id="38" name="Content Placeholder 5">
            <a:extLst>
              <a:ext uri="{FF2B5EF4-FFF2-40B4-BE49-F238E27FC236}">
                <a16:creationId xmlns:a16="http://schemas.microsoft.com/office/drawing/2014/main" id="{F4285515-11DB-BE43-82D5-EB4E5D0DBC93}"/>
              </a:ext>
            </a:extLst>
          </p:cNvPr>
          <p:cNvSpPr txBox="1">
            <a:spLocks/>
          </p:cNvSpPr>
          <p:nvPr/>
        </p:nvSpPr>
        <p:spPr>
          <a:xfrm>
            <a:off x="256853" y="1017288"/>
            <a:ext cx="7972707" cy="3489292"/>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1800" dirty="0"/>
              <a:t>With Amazon RDS, you can copy automated or manual DB snapshots.  After you copy a snapshot, the copy is a manual snapshot.</a:t>
            </a:r>
          </a:p>
          <a:p>
            <a:pPr>
              <a:spcBef>
                <a:spcPts val="0"/>
              </a:spcBef>
              <a:spcAft>
                <a:spcPts val="1200"/>
              </a:spcAft>
            </a:pPr>
            <a:r>
              <a:rPr lang="en-US" sz="1800" dirty="0"/>
              <a:t>You can copy a snapshot within the same region, you can copy a snapshot across regions, and you can copy a snapshot across accounts.</a:t>
            </a:r>
          </a:p>
          <a:p>
            <a:pPr>
              <a:spcBef>
                <a:spcPts val="0"/>
              </a:spcBef>
              <a:spcAft>
                <a:spcPts val="1200"/>
              </a:spcAft>
            </a:pPr>
            <a:r>
              <a:rPr lang="en-US" sz="1800" dirty="0"/>
              <a:t>Copying an automated snapshot to another AWS account is a two-step process: You first create a manual snapshot from the automated snapshot, and then you copy the manual snapshot to the other account.</a:t>
            </a:r>
          </a:p>
          <a:p>
            <a:pPr>
              <a:spcBef>
                <a:spcPts val="0"/>
              </a:spcBef>
            </a:pPr>
            <a:r>
              <a:rPr lang="en-US" sz="1800" b="1" dirty="0"/>
              <a:t>Copying Shared Snapshots</a:t>
            </a:r>
          </a:p>
          <a:p>
            <a:pPr>
              <a:spcBef>
                <a:spcPts val="0"/>
              </a:spcBef>
            </a:pPr>
            <a:r>
              <a:rPr lang="en-US" sz="1800" dirty="0"/>
              <a:t>You can copy snapshots shared to you by other AWS accounts.  If you are copying and encrypted snapshot that has been shared from another AWS account, within the same region, you must have access to the KMS encryption key that was used to encrypt the snapshot.</a:t>
            </a:r>
          </a:p>
          <a:p>
            <a:endParaRPr lang="en-US" sz="1800" b="1" dirty="0"/>
          </a:p>
        </p:txBody>
      </p:sp>
    </p:spTree>
    <p:extLst>
      <p:ext uri="{BB962C8B-B14F-4D97-AF65-F5344CB8AC3E}">
        <p14:creationId xmlns:p14="http://schemas.microsoft.com/office/powerpoint/2010/main" val="104880070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54012"/>
            <a:ext cx="8618172" cy="387798"/>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RDS Backups with AWS Backup Service</a:t>
            </a:r>
            <a:endParaRPr lang="en-US" dirty="0"/>
          </a:p>
        </p:txBody>
      </p:sp>
      <p:sp>
        <p:nvSpPr>
          <p:cNvPr id="38" name="Content Placeholder 5">
            <a:extLst>
              <a:ext uri="{FF2B5EF4-FFF2-40B4-BE49-F238E27FC236}">
                <a16:creationId xmlns:a16="http://schemas.microsoft.com/office/drawing/2014/main" id="{F4285515-11DB-BE43-82D5-EB4E5D0DBC93}"/>
              </a:ext>
            </a:extLst>
          </p:cNvPr>
          <p:cNvSpPr txBox="1">
            <a:spLocks/>
          </p:cNvSpPr>
          <p:nvPr/>
        </p:nvSpPr>
        <p:spPr>
          <a:xfrm>
            <a:off x="274367" y="895725"/>
            <a:ext cx="5577780" cy="3779121"/>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200"/>
              </a:spcAft>
            </a:pPr>
            <a:r>
              <a:rPr lang="en-US" sz="1800" dirty="0"/>
              <a:t>In addition to managing backups with the RDS Console, you can use the AWS Backup service to centrally manage your backups across AWS services including RDS.</a:t>
            </a:r>
          </a:p>
          <a:p>
            <a:pPr marL="342900" indent="-342900">
              <a:spcBef>
                <a:spcPts val="0"/>
              </a:spcBef>
              <a:spcAft>
                <a:spcPts val="600"/>
              </a:spcAft>
              <a:buFont typeface="Arial" panose="020B0604020202020204" pitchFamily="34" charset="0"/>
              <a:buChar char="•"/>
            </a:pPr>
            <a:r>
              <a:rPr lang="en-US" sz="1800" dirty="0"/>
              <a:t>Use tag-based backup policies to group application and database resource backups into a single process.</a:t>
            </a:r>
          </a:p>
          <a:p>
            <a:pPr marL="342900" indent="-342900">
              <a:spcBef>
                <a:spcPts val="0"/>
              </a:spcBef>
              <a:spcAft>
                <a:spcPts val="600"/>
              </a:spcAft>
              <a:buFont typeface="Arial" panose="020B0604020202020204" pitchFamily="34" charset="0"/>
              <a:buChar char="•"/>
            </a:pPr>
            <a:r>
              <a:rPr lang="en-US" sz="1800" dirty="0"/>
              <a:t>Use tags to discover newly created databases and ensure they are backed up according to your organizations governance standards</a:t>
            </a:r>
          </a:p>
          <a:p>
            <a:pPr marL="342900" indent="-342900">
              <a:spcBef>
                <a:spcPts val="0"/>
              </a:spcBef>
              <a:spcAft>
                <a:spcPts val="600"/>
              </a:spcAft>
              <a:buFont typeface="Arial" panose="020B0604020202020204" pitchFamily="34" charset="0"/>
              <a:buChar char="•"/>
            </a:pPr>
            <a:r>
              <a:rPr lang="en-US" sz="1800" dirty="0"/>
              <a:t>Limit access using backup vaults</a:t>
            </a:r>
          </a:p>
          <a:p>
            <a:pPr marL="342900" indent="-342900">
              <a:spcBef>
                <a:spcPts val="0"/>
              </a:spcBef>
              <a:spcAft>
                <a:spcPts val="600"/>
              </a:spcAft>
              <a:buFont typeface="Arial" panose="020B0604020202020204" pitchFamily="34" charset="0"/>
              <a:buChar char="•"/>
            </a:pPr>
            <a:r>
              <a:rPr lang="en-US" sz="1800" dirty="0"/>
              <a:t>Supports KMS encryption keys</a:t>
            </a:r>
          </a:p>
          <a:p>
            <a:pPr marL="342900" indent="-342900">
              <a:spcBef>
                <a:spcPts val="0"/>
              </a:spcBef>
              <a:spcAft>
                <a:spcPts val="600"/>
              </a:spcAft>
              <a:buFont typeface="Arial" panose="020B0604020202020204" pitchFamily="34" charset="0"/>
              <a:buChar char="•"/>
            </a:pPr>
            <a:r>
              <a:rPr lang="en-US" sz="1800" dirty="0"/>
              <a:t>Copy backups to another region for DR</a:t>
            </a:r>
          </a:p>
        </p:txBody>
      </p:sp>
      <p:pic>
        <p:nvPicPr>
          <p:cNvPr id="4" name="Graphic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682" y="192311"/>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147" y="1042215"/>
            <a:ext cx="3108926" cy="3624352"/>
          </a:xfrm>
          <a:prstGeom prst="rect">
            <a:avLst/>
          </a:prstGeom>
        </p:spPr>
      </p:pic>
    </p:spTree>
    <p:extLst>
      <p:ext uri="{BB962C8B-B14F-4D97-AF65-F5344CB8AC3E}">
        <p14:creationId xmlns:p14="http://schemas.microsoft.com/office/powerpoint/2010/main" val="337679777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from Snapshot</a:t>
            </a:r>
          </a:p>
        </p:txBody>
      </p:sp>
      <p:sp>
        <p:nvSpPr>
          <p:cNvPr id="38" name="Content Placeholder 5">
            <a:extLst>
              <a:ext uri="{FF2B5EF4-FFF2-40B4-BE49-F238E27FC236}">
                <a16:creationId xmlns:a16="http://schemas.microsoft.com/office/drawing/2014/main" id="{F4285515-11DB-BE43-82D5-EB4E5D0DBC93}"/>
              </a:ext>
            </a:extLst>
          </p:cNvPr>
          <p:cNvSpPr txBox="1">
            <a:spLocks/>
          </p:cNvSpPr>
          <p:nvPr/>
        </p:nvSpPr>
        <p:spPr>
          <a:xfrm>
            <a:off x="256854" y="1108726"/>
            <a:ext cx="4827264" cy="3397853"/>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Restore from any snapshot</a:t>
            </a:r>
          </a:p>
          <a:p>
            <a:pPr marL="342900" indent="-342900">
              <a:buFont typeface="Arial" panose="020B0604020202020204" pitchFamily="34" charset="0"/>
              <a:buChar char="•"/>
            </a:pPr>
            <a:r>
              <a:rPr lang="en-US" sz="2000" dirty="0"/>
              <a:t>Creates a new RDS Instance</a:t>
            </a:r>
          </a:p>
          <a:p>
            <a:pPr marL="342900" indent="-342900">
              <a:buFont typeface="Arial" panose="020B0604020202020204" pitchFamily="34" charset="0"/>
              <a:buChar char="•"/>
            </a:pPr>
            <a:r>
              <a:rPr lang="en-US" sz="2000" dirty="0"/>
              <a:t>Copy snapshots within region, across, or to other user accounts</a:t>
            </a:r>
          </a:p>
          <a:p>
            <a:pPr marL="342900" indent="-342900">
              <a:buFont typeface="Arial" panose="020B0604020202020204" pitchFamily="34" charset="0"/>
              <a:buChar char="•"/>
            </a:pPr>
            <a:r>
              <a:rPr lang="en-US" sz="2000" dirty="0"/>
              <a:t>Storage type of the new database instance can be changed </a:t>
            </a:r>
          </a:p>
          <a:p>
            <a:pPr>
              <a:spcBef>
                <a:spcPts val="0"/>
              </a:spcBef>
            </a:pPr>
            <a:r>
              <a:rPr lang="en-US" sz="2000"/>
              <a:t>	</a:t>
            </a:r>
            <a:r>
              <a:rPr lang="en-US" sz="1600"/>
              <a:t>(Note</a:t>
            </a:r>
            <a:r>
              <a:rPr lang="en-US" sz="1600" dirty="0"/>
              <a:t>: leads to slower restoration process )</a:t>
            </a:r>
            <a:endParaRPr lang="en-US" sz="2000" dirty="0"/>
          </a:p>
          <a:p>
            <a:endParaRPr lang="en-US" sz="800" i="1" dirty="0"/>
          </a:p>
          <a:p>
            <a:r>
              <a:rPr lang="en-US" sz="2000" i="1" dirty="0"/>
              <a:t>Refresh test environments</a:t>
            </a:r>
          </a:p>
          <a:p>
            <a:r>
              <a:rPr lang="en-US" sz="2000" i="1" dirty="0"/>
              <a:t>Test upgrades</a:t>
            </a:r>
          </a:p>
          <a:p>
            <a:r>
              <a:rPr lang="en-US" sz="2000" i="1" dirty="0"/>
              <a:t>Instantiate logical replicas</a:t>
            </a:r>
          </a:p>
        </p:txBody>
      </p:sp>
      <p:grpSp>
        <p:nvGrpSpPr>
          <p:cNvPr id="12" name="Group 11"/>
          <p:cNvGrpSpPr/>
          <p:nvPr/>
        </p:nvGrpSpPr>
        <p:grpSpPr>
          <a:xfrm>
            <a:off x="4937756" y="2535444"/>
            <a:ext cx="3343788" cy="2317953"/>
            <a:chOff x="5239076" y="2297433"/>
            <a:chExt cx="3343788" cy="2317953"/>
          </a:xfrm>
        </p:grpSpPr>
        <p:sp>
          <p:nvSpPr>
            <p:cNvPr id="29" name="TextBox 28">
              <a:extLst>
                <a:ext uri="{FF2B5EF4-FFF2-40B4-BE49-F238E27FC236}">
                  <a16:creationId xmlns:a16="http://schemas.microsoft.com/office/drawing/2014/main" id="{8BA51DA0-E4F3-864B-9DD7-923B5707B682}"/>
                </a:ext>
              </a:extLst>
            </p:cNvPr>
            <p:cNvSpPr txBox="1"/>
            <p:nvPr/>
          </p:nvSpPr>
          <p:spPr>
            <a:xfrm>
              <a:off x="6021152" y="3584724"/>
              <a:ext cx="1643447" cy="526298"/>
            </a:xfrm>
            <a:prstGeom prst="rect">
              <a:avLst/>
            </a:prstGeom>
            <a:noFill/>
          </p:spPr>
          <p:txBody>
            <a:bodyPr wrap="square" lIns="137160" tIns="109728" rIns="137160" bIns="109728" rtlCol="0">
              <a:spAutoFit/>
            </a:bodyPr>
            <a:lstStyle/>
            <a:p>
              <a:pPr algn="ctr">
                <a:lnSpc>
                  <a:spcPct val="90000"/>
                </a:lnSpc>
                <a:spcAft>
                  <a:spcPts val="1350"/>
                </a:spcAft>
              </a:pPr>
              <a:r>
                <a:rPr lang="en-US" sz="1100" dirty="0" err="1">
                  <a:solidFill>
                    <a:schemeClr val="accent5"/>
                  </a:solidFill>
                </a:rPr>
                <a:t>RestoreDBInstance</a:t>
              </a:r>
              <a:r>
                <a:rPr lang="en-US" sz="1100" dirty="0">
                  <a:solidFill>
                    <a:schemeClr val="accent5"/>
                  </a:solidFill>
                </a:rPr>
                <a:t/>
              </a:r>
              <a:br>
                <a:rPr lang="en-US" sz="1100" dirty="0">
                  <a:solidFill>
                    <a:schemeClr val="accent5"/>
                  </a:solidFill>
                </a:rPr>
              </a:br>
              <a:r>
                <a:rPr lang="en-US" sz="1100" dirty="0" err="1">
                  <a:solidFill>
                    <a:schemeClr val="accent5"/>
                  </a:solidFill>
                </a:rPr>
                <a:t>FromDBSnapshot</a:t>
              </a:r>
              <a:endParaRPr lang="en-US" sz="1100" dirty="0">
                <a:solidFill>
                  <a:schemeClr val="accent5"/>
                </a:solidFill>
              </a:endParaRPr>
            </a:p>
          </p:txBody>
        </p:sp>
        <p:cxnSp>
          <p:nvCxnSpPr>
            <p:cNvPr id="30" name="Straight Arrow Connector 29">
              <a:extLst>
                <a:ext uri="{FF2B5EF4-FFF2-40B4-BE49-F238E27FC236}">
                  <a16:creationId xmlns:a16="http://schemas.microsoft.com/office/drawing/2014/main" id="{BE70BAB0-EA7D-B543-817E-04C86189D3D7}"/>
                </a:ext>
              </a:extLst>
            </p:cNvPr>
            <p:cNvCxnSpPr>
              <a:cxnSpLocks/>
            </p:cNvCxnSpPr>
            <p:nvPr/>
          </p:nvCxnSpPr>
          <p:spPr>
            <a:xfrm flipV="1">
              <a:off x="6086148" y="4024975"/>
              <a:ext cx="1605562" cy="2010"/>
            </a:xfrm>
            <a:prstGeom prst="straightConnector1">
              <a:avLst/>
            </a:prstGeom>
            <a:ln w="1905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272515" y="3685187"/>
              <a:ext cx="1019548" cy="808805"/>
              <a:chOff x="5256790" y="3188102"/>
              <a:chExt cx="1019548" cy="808805"/>
            </a:xfrm>
          </p:grpSpPr>
          <p:pic>
            <p:nvPicPr>
              <p:cNvPr id="40" name="Picture 39"/>
              <p:cNvPicPr>
                <a:picLocks noChangeAspect="1"/>
              </p:cNvPicPr>
              <p:nvPr/>
            </p:nvPicPr>
            <p:blipFill>
              <a:blip r:embed="rId3"/>
              <a:stretch>
                <a:fillRect/>
              </a:stretch>
            </p:blipFill>
            <p:spPr>
              <a:xfrm>
                <a:off x="5523120" y="3188102"/>
                <a:ext cx="486888" cy="594857"/>
              </a:xfrm>
              <a:prstGeom prst="rect">
                <a:avLst/>
              </a:prstGeom>
            </p:spPr>
          </p:pic>
          <p:sp>
            <p:nvSpPr>
              <p:cNvPr id="42" name="TextBox 41">
                <a:extLst>
                  <a:ext uri="{FF2B5EF4-FFF2-40B4-BE49-F238E27FC236}">
                    <a16:creationId xmlns:a16="http://schemas.microsoft.com/office/drawing/2014/main" id="{83E85AE1-1B41-F84B-9059-2E1F38EAF1AB}"/>
                  </a:ext>
                </a:extLst>
              </p:cNvPr>
              <p:cNvSpPr txBox="1"/>
              <p:nvPr/>
            </p:nvSpPr>
            <p:spPr>
              <a:xfrm>
                <a:off x="5256790" y="3735297"/>
                <a:ext cx="1019548" cy="261610"/>
              </a:xfrm>
              <a:prstGeom prst="rect">
                <a:avLst/>
              </a:prstGeom>
              <a:noFill/>
            </p:spPr>
            <p:txBody>
              <a:bodyPr wrap="square" rtlCol="0">
                <a:spAutoFit/>
              </a:bodyPr>
              <a:lstStyle/>
              <a:p>
                <a:pPr algn="ctr" defTabSz="914400"/>
                <a:r>
                  <a:rPr lang="en-US" sz="1100" dirty="0"/>
                  <a:t>Snapshot</a:t>
                </a:r>
                <a:endParaRPr lang="en-US" sz="1200" dirty="0"/>
              </a:p>
            </p:txBody>
          </p:sp>
        </p:grpSp>
        <p:cxnSp>
          <p:nvCxnSpPr>
            <p:cNvPr id="32" name="Straight Arrow Connector 31">
              <a:extLst>
                <a:ext uri="{FF2B5EF4-FFF2-40B4-BE49-F238E27FC236}">
                  <a16:creationId xmlns:a16="http://schemas.microsoft.com/office/drawing/2014/main" id="{BE70BAB0-EA7D-B543-817E-04C86189D3D7}"/>
                </a:ext>
              </a:extLst>
            </p:cNvPr>
            <p:cNvCxnSpPr>
              <a:cxnSpLocks/>
            </p:cNvCxnSpPr>
            <p:nvPr/>
          </p:nvCxnSpPr>
          <p:spPr>
            <a:xfrm>
              <a:off x="5759512" y="3254906"/>
              <a:ext cx="5639" cy="387242"/>
            </a:xfrm>
            <a:prstGeom prst="straightConnector1">
              <a:avLst/>
            </a:prstGeom>
            <a:ln w="1905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239076" y="2297433"/>
              <a:ext cx="1148662" cy="948924"/>
              <a:chOff x="5223351" y="1800348"/>
              <a:chExt cx="1148662" cy="948924"/>
            </a:xfrm>
          </p:grpSpPr>
          <p:sp>
            <p:nvSpPr>
              <p:cNvPr id="37" name="TextBox 36">
                <a:extLst>
                  <a:ext uri="{FF2B5EF4-FFF2-40B4-BE49-F238E27FC236}">
                    <a16:creationId xmlns:a16="http://schemas.microsoft.com/office/drawing/2014/main" id="{83E85AE1-1B41-F84B-9059-2E1F38EAF1AB}"/>
                  </a:ext>
                </a:extLst>
              </p:cNvPr>
              <p:cNvSpPr txBox="1"/>
              <p:nvPr/>
            </p:nvSpPr>
            <p:spPr>
              <a:xfrm>
                <a:off x="5223351" y="2287607"/>
                <a:ext cx="1148662" cy="461665"/>
              </a:xfrm>
              <a:prstGeom prst="rect">
                <a:avLst/>
              </a:prstGeom>
              <a:noFill/>
            </p:spPr>
            <p:txBody>
              <a:bodyPr wrap="square" rtlCol="0">
                <a:spAutoFit/>
              </a:bodyPr>
              <a:lstStyle/>
              <a:p>
                <a:pPr algn="ctr" defTabSz="914400"/>
                <a:r>
                  <a:rPr lang="en-US" sz="1100" dirty="0"/>
                  <a:t>Original</a:t>
                </a:r>
                <a:r>
                  <a:rPr lang="en-US" sz="1200" dirty="0"/>
                  <a:t> </a:t>
                </a:r>
                <a:r>
                  <a:rPr lang="en-US" sz="1100" dirty="0"/>
                  <a:t>Instance</a:t>
                </a:r>
                <a:endParaRPr lang="en-US" sz="1400" dirty="0"/>
              </a:p>
            </p:txBody>
          </p:sp>
          <p:pic>
            <p:nvPicPr>
              <p:cNvPr id="39" name="Graphic 91">
                <a:extLst>
                  <a:ext uri="{FF2B5EF4-FFF2-40B4-BE49-F238E27FC236}">
                    <a16:creationId xmlns:a16="http://schemas.microsoft.com/office/drawing/2014/main" id="{27FB2519-F2C7-F645-84B8-0D39FCE5B84E}"/>
                  </a:ext>
                </a:extLst>
              </p:cNvPr>
              <p:cNvPicPr>
                <a:picLocks noChangeAspect="1"/>
              </p:cNvPicPr>
              <p:nvPr/>
            </p:nvPicPr>
            <p:blipFill>
              <a:blip r:embed="rId4"/>
              <a:stretch>
                <a:fillRect/>
              </a:stretch>
            </p:blipFill>
            <p:spPr>
              <a:xfrm>
                <a:off x="5511641" y="1800348"/>
                <a:ext cx="520688" cy="520688"/>
              </a:xfrm>
              <a:prstGeom prst="rect">
                <a:avLst/>
              </a:prstGeom>
            </p:spPr>
          </p:pic>
        </p:grpSp>
        <p:grpSp>
          <p:nvGrpSpPr>
            <p:cNvPr id="34" name="Group 33"/>
            <p:cNvGrpSpPr/>
            <p:nvPr/>
          </p:nvGrpSpPr>
          <p:grpSpPr>
            <a:xfrm>
              <a:off x="7434202" y="3697240"/>
              <a:ext cx="1148662" cy="918146"/>
              <a:chOff x="7648874" y="2007558"/>
              <a:chExt cx="1148662" cy="918146"/>
            </a:xfrm>
          </p:grpSpPr>
          <p:sp>
            <p:nvSpPr>
              <p:cNvPr id="35" name="TextBox 34">
                <a:extLst>
                  <a:ext uri="{FF2B5EF4-FFF2-40B4-BE49-F238E27FC236}">
                    <a16:creationId xmlns:a16="http://schemas.microsoft.com/office/drawing/2014/main" id="{83E85AE1-1B41-F84B-9059-2E1F38EAF1AB}"/>
                  </a:ext>
                </a:extLst>
              </p:cNvPr>
              <p:cNvSpPr txBox="1"/>
              <p:nvPr/>
            </p:nvSpPr>
            <p:spPr>
              <a:xfrm>
                <a:off x="7648874" y="2494817"/>
                <a:ext cx="1148662" cy="430887"/>
              </a:xfrm>
              <a:prstGeom prst="rect">
                <a:avLst/>
              </a:prstGeom>
              <a:noFill/>
            </p:spPr>
            <p:txBody>
              <a:bodyPr wrap="square" rtlCol="0">
                <a:spAutoFit/>
              </a:bodyPr>
              <a:lstStyle/>
              <a:p>
                <a:pPr algn="ctr" defTabSz="914400"/>
                <a:r>
                  <a:rPr lang="en-US" sz="1100" dirty="0"/>
                  <a:t>New</a:t>
                </a:r>
              </a:p>
              <a:p>
                <a:pPr algn="ctr" defTabSz="914400"/>
                <a:r>
                  <a:rPr lang="en-US" sz="1100" dirty="0"/>
                  <a:t>Instance</a:t>
                </a:r>
                <a:endParaRPr lang="en-US" sz="1400" dirty="0"/>
              </a:p>
            </p:txBody>
          </p:sp>
          <p:pic>
            <p:nvPicPr>
              <p:cNvPr id="36" name="Graphic 91">
                <a:extLst>
                  <a:ext uri="{FF2B5EF4-FFF2-40B4-BE49-F238E27FC236}">
                    <a16:creationId xmlns:a16="http://schemas.microsoft.com/office/drawing/2014/main" id="{27FB2519-F2C7-F645-84B8-0D39FCE5B84E}"/>
                  </a:ext>
                </a:extLst>
              </p:cNvPr>
              <p:cNvPicPr>
                <a:picLocks noChangeAspect="1"/>
              </p:cNvPicPr>
              <p:nvPr/>
            </p:nvPicPr>
            <p:blipFill>
              <a:blip r:embed="rId4"/>
              <a:stretch>
                <a:fillRect/>
              </a:stretch>
            </p:blipFill>
            <p:spPr>
              <a:xfrm>
                <a:off x="7937164" y="2007558"/>
                <a:ext cx="520688" cy="520688"/>
              </a:xfrm>
              <a:prstGeom prst="rect">
                <a:avLst/>
              </a:prstGeom>
            </p:spPr>
          </p:pic>
        </p:grpSp>
      </p:grpSp>
      <p:pic>
        <p:nvPicPr>
          <p:cNvPr id="14" name="Picture 13"/>
          <p:cNvPicPr>
            <a:picLocks noChangeAspect="1"/>
          </p:cNvPicPr>
          <p:nvPr/>
        </p:nvPicPr>
        <p:blipFill>
          <a:blip r:embed="rId5"/>
          <a:stretch>
            <a:fillRect/>
          </a:stretch>
        </p:blipFill>
        <p:spPr>
          <a:xfrm>
            <a:off x="5898098" y="436129"/>
            <a:ext cx="2469567" cy="2093561"/>
          </a:xfrm>
          <a:prstGeom prst="rect">
            <a:avLst/>
          </a:prstGeom>
        </p:spPr>
      </p:pic>
    </p:spTree>
    <p:extLst>
      <p:ext uri="{BB962C8B-B14F-4D97-AF65-F5344CB8AC3E}">
        <p14:creationId xmlns:p14="http://schemas.microsoft.com/office/powerpoint/2010/main" val="252777011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in Time Restore (PITR)</a:t>
            </a:r>
          </a:p>
        </p:txBody>
      </p:sp>
      <p:sp>
        <p:nvSpPr>
          <p:cNvPr id="38" name="Content Placeholder 5">
            <a:extLst>
              <a:ext uri="{FF2B5EF4-FFF2-40B4-BE49-F238E27FC236}">
                <a16:creationId xmlns:a16="http://schemas.microsoft.com/office/drawing/2014/main" id="{F4285515-11DB-BE43-82D5-EB4E5D0DBC93}"/>
              </a:ext>
            </a:extLst>
          </p:cNvPr>
          <p:cNvSpPr txBox="1">
            <a:spLocks/>
          </p:cNvSpPr>
          <p:nvPr/>
        </p:nvSpPr>
        <p:spPr>
          <a:xfrm>
            <a:off x="256854" y="863170"/>
            <a:ext cx="4827264" cy="3643409"/>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Required: full recovery mode</a:t>
            </a:r>
          </a:p>
          <a:p>
            <a:pPr marL="457200" indent="-457200">
              <a:buFont typeface="Arial" panose="020B0604020202020204" pitchFamily="34" charset="0"/>
              <a:buChar char="•"/>
            </a:pPr>
            <a:r>
              <a:rPr lang="en-US" dirty="0"/>
              <a:t>Restore to any second in </a:t>
            </a:r>
            <a:br>
              <a:rPr lang="en-US" dirty="0"/>
            </a:br>
            <a:r>
              <a:rPr lang="en-US" dirty="0"/>
              <a:t>backup retention</a:t>
            </a:r>
          </a:p>
          <a:p>
            <a:pPr marL="457200" indent="-457200">
              <a:buFont typeface="Arial" panose="020B0604020202020204" pitchFamily="34" charset="0"/>
              <a:buChar char="•"/>
            </a:pPr>
            <a:r>
              <a:rPr lang="en-US" dirty="0"/>
              <a:t>Available in-region/account</a:t>
            </a:r>
          </a:p>
          <a:p>
            <a:pPr marL="457200" indent="-457200">
              <a:buFont typeface="Arial" panose="020B0604020202020204" pitchFamily="34" charset="0"/>
              <a:buChar char="•"/>
            </a:pPr>
            <a:r>
              <a:rPr lang="en-US" dirty="0"/>
              <a:t>Latest restorable time</a:t>
            </a:r>
            <a:br>
              <a:rPr lang="en-US" dirty="0"/>
            </a:br>
            <a:r>
              <a:rPr lang="en-US" dirty="0"/>
              <a:t>typically &lt;5 minutes</a:t>
            </a:r>
          </a:p>
          <a:p>
            <a:endParaRPr lang="en-US" i="1" dirty="0"/>
          </a:p>
          <a:p>
            <a:r>
              <a:rPr lang="en-US" i="1" dirty="0"/>
              <a:t>Oops… I dropped a table</a:t>
            </a:r>
          </a:p>
          <a:p>
            <a:r>
              <a:rPr lang="en-US" i="1" dirty="0"/>
              <a:t>Recover from application</a:t>
            </a:r>
            <a:br>
              <a:rPr lang="en-US" i="1" dirty="0"/>
            </a:br>
            <a:r>
              <a:rPr lang="en-US" i="1" dirty="0"/>
              <a:t>  errors or logical corruption</a:t>
            </a:r>
          </a:p>
        </p:txBody>
      </p:sp>
      <p:grpSp>
        <p:nvGrpSpPr>
          <p:cNvPr id="12" name="Group 11"/>
          <p:cNvGrpSpPr/>
          <p:nvPr/>
        </p:nvGrpSpPr>
        <p:grpSpPr>
          <a:xfrm>
            <a:off x="4937756" y="2535444"/>
            <a:ext cx="3343788" cy="2317953"/>
            <a:chOff x="5239076" y="2297433"/>
            <a:chExt cx="3343788" cy="2317953"/>
          </a:xfrm>
        </p:grpSpPr>
        <p:sp>
          <p:nvSpPr>
            <p:cNvPr id="29" name="TextBox 28">
              <a:extLst>
                <a:ext uri="{FF2B5EF4-FFF2-40B4-BE49-F238E27FC236}">
                  <a16:creationId xmlns:a16="http://schemas.microsoft.com/office/drawing/2014/main" id="{8BA51DA0-E4F3-864B-9DD7-923B5707B682}"/>
                </a:ext>
              </a:extLst>
            </p:cNvPr>
            <p:cNvSpPr txBox="1"/>
            <p:nvPr/>
          </p:nvSpPr>
          <p:spPr>
            <a:xfrm>
              <a:off x="6021152" y="3584724"/>
              <a:ext cx="1643447" cy="526298"/>
            </a:xfrm>
            <a:prstGeom prst="rect">
              <a:avLst/>
            </a:prstGeom>
            <a:noFill/>
          </p:spPr>
          <p:txBody>
            <a:bodyPr wrap="square" lIns="137160" tIns="109728" rIns="137160" bIns="109728" rtlCol="0">
              <a:spAutoFit/>
            </a:bodyPr>
            <a:lstStyle/>
            <a:p>
              <a:pPr algn="ctr">
                <a:lnSpc>
                  <a:spcPct val="90000"/>
                </a:lnSpc>
                <a:spcAft>
                  <a:spcPts val="1350"/>
                </a:spcAft>
              </a:pPr>
              <a:r>
                <a:rPr lang="en-US" sz="1100" dirty="0" err="1">
                  <a:solidFill>
                    <a:schemeClr val="accent5"/>
                  </a:solidFill>
                </a:rPr>
                <a:t>RestoreDBInstance</a:t>
              </a:r>
              <a:r>
                <a:rPr lang="en-US" sz="1100" dirty="0">
                  <a:solidFill>
                    <a:schemeClr val="accent5"/>
                  </a:solidFill>
                </a:rPr>
                <a:t/>
              </a:r>
              <a:br>
                <a:rPr lang="en-US" sz="1100" dirty="0">
                  <a:solidFill>
                    <a:schemeClr val="accent5"/>
                  </a:solidFill>
                </a:rPr>
              </a:br>
              <a:r>
                <a:rPr lang="en-US" sz="1100" dirty="0" err="1">
                  <a:solidFill>
                    <a:schemeClr val="accent5"/>
                  </a:solidFill>
                </a:rPr>
                <a:t>FromDBSnapshot</a:t>
              </a:r>
              <a:endParaRPr lang="en-US" sz="1100" dirty="0">
                <a:solidFill>
                  <a:schemeClr val="accent5"/>
                </a:solidFill>
              </a:endParaRPr>
            </a:p>
          </p:txBody>
        </p:sp>
        <p:cxnSp>
          <p:nvCxnSpPr>
            <p:cNvPr id="30" name="Straight Arrow Connector 29">
              <a:extLst>
                <a:ext uri="{FF2B5EF4-FFF2-40B4-BE49-F238E27FC236}">
                  <a16:creationId xmlns:a16="http://schemas.microsoft.com/office/drawing/2014/main" id="{BE70BAB0-EA7D-B543-817E-04C86189D3D7}"/>
                </a:ext>
              </a:extLst>
            </p:cNvPr>
            <p:cNvCxnSpPr>
              <a:cxnSpLocks/>
            </p:cNvCxnSpPr>
            <p:nvPr/>
          </p:nvCxnSpPr>
          <p:spPr>
            <a:xfrm flipV="1">
              <a:off x="6086148" y="4024975"/>
              <a:ext cx="1605562" cy="2010"/>
            </a:xfrm>
            <a:prstGeom prst="straightConnector1">
              <a:avLst/>
            </a:prstGeom>
            <a:ln w="1905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272515" y="3685187"/>
              <a:ext cx="1019548" cy="808805"/>
              <a:chOff x="5256790" y="3188102"/>
              <a:chExt cx="1019548" cy="808805"/>
            </a:xfrm>
          </p:grpSpPr>
          <p:pic>
            <p:nvPicPr>
              <p:cNvPr id="40" name="Picture 39"/>
              <p:cNvPicPr>
                <a:picLocks noChangeAspect="1"/>
              </p:cNvPicPr>
              <p:nvPr/>
            </p:nvPicPr>
            <p:blipFill>
              <a:blip r:embed="rId3"/>
              <a:stretch>
                <a:fillRect/>
              </a:stretch>
            </p:blipFill>
            <p:spPr>
              <a:xfrm>
                <a:off x="5523120" y="3188102"/>
                <a:ext cx="486888" cy="594857"/>
              </a:xfrm>
              <a:prstGeom prst="rect">
                <a:avLst/>
              </a:prstGeom>
            </p:spPr>
          </p:pic>
          <p:sp>
            <p:nvSpPr>
              <p:cNvPr id="42" name="TextBox 41">
                <a:extLst>
                  <a:ext uri="{FF2B5EF4-FFF2-40B4-BE49-F238E27FC236}">
                    <a16:creationId xmlns:a16="http://schemas.microsoft.com/office/drawing/2014/main" id="{83E85AE1-1B41-F84B-9059-2E1F38EAF1AB}"/>
                  </a:ext>
                </a:extLst>
              </p:cNvPr>
              <p:cNvSpPr txBox="1"/>
              <p:nvPr/>
            </p:nvSpPr>
            <p:spPr>
              <a:xfrm>
                <a:off x="5256790" y="3735297"/>
                <a:ext cx="1019548" cy="261610"/>
              </a:xfrm>
              <a:prstGeom prst="rect">
                <a:avLst/>
              </a:prstGeom>
              <a:noFill/>
            </p:spPr>
            <p:txBody>
              <a:bodyPr wrap="square" rtlCol="0">
                <a:spAutoFit/>
              </a:bodyPr>
              <a:lstStyle/>
              <a:p>
                <a:pPr algn="ctr" defTabSz="914400"/>
                <a:r>
                  <a:rPr lang="en-US" sz="1100" dirty="0"/>
                  <a:t>Snapshot</a:t>
                </a:r>
                <a:endParaRPr lang="en-US" sz="1200" dirty="0"/>
              </a:p>
            </p:txBody>
          </p:sp>
        </p:grpSp>
        <p:cxnSp>
          <p:nvCxnSpPr>
            <p:cNvPr id="32" name="Straight Arrow Connector 31">
              <a:extLst>
                <a:ext uri="{FF2B5EF4-FFF2-40B4-BE49-F238E27FC236}">
                  <a16:creationId xmlns:a16="http://schemas.microsoft.com/office/drawing/2014/main" id="{BE70BAB0-EA7D-B543-817E-04C86189D3D7}"/>
                </a:ext>
              </a:extLst>
            </p:cNvPr>
            <p:cNvCxnSpPr>
              <a:cxnSpLocks/>
            </p:cNvCxnSpPr>
            <p:nvPr/>
          </p:nvCxnSpPr>
          <p:spPr>
            <a:xfrm>
              <a:off x="5759512" y="3254906"/>
              <a:ext cx="5639" cy="387242"/>
            </a:xfrm>
            <a:prstGeom prst="straightConnector1">
              <a:avLst/>
            </a:prstGeom>
            <a:ln w="19050">
              <a:solidFill>
                <a:schemeClr val="tx1">
                  <a:lumMod val="50000"/>
                  <a:lumOff val="50000"/>
                </a:schemeClr>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239076" y="2297433"/>
              <a:ext cx="1148662" cy="948924"/>
              <a:chOff x="5223351" y="1800348"/>
              <a:chExt cx="1148662" cy="948924"/>
            </a:xfrm>
          </p:grpSpPr>
          <p:sp>
            <p:nvSpPr>
              <p:cNvPr id="37" name="TextBox 36">
                <a:extLst>
                  <a:ext uri="{FF2B5EF4-FFF2-40B4-BE49-F238E27FC236}">
                    <a16:creationId xmlns:a16="http://schemas.microsoft.com/office/drawing/2014/main" id="{83E85AE1-1B41-F84B-9059-2E1F38EAF1AB}"/>
                  </a:ext>
                </a:extLst>
              </p:cNvPr>
              <p:cNvSpPr txBox="1"/>
              <p:nvPr/>
            </p:nvSpPr>
            <p:spPr>
              <a:xfrm>
                <a:off x="5223351" y="2287607"/>
                <a:ext cx="1148662" cy="461665"/>
              </a:xfrm>
              <a:prstGeom prst="rect">
                <a:avLst/>
              </a:prstGeom>
              <a:noFill/>
            </p:spPr>
            <p:txBody>
              <a:bodyPr wrap="square" rtlCol="0">
                <a:spAutoFit/>
              </a:bodyPr>
              <a:lstStyle/>
              <a:p>
                <a:pPr algn="ctr" defTabSz="914400"/>
                <a:r>
                  <a:rPr lang="en-US" sz="1100" dirty="0"/>
                  <a:t>Original</a:t>
                </a:r>
                <a:r>
                  <a:rPr lang="en-US" sz="1200" dirty="0"/>
                  <a:t> </a:t>
                </a:r>
                <a:r>
                  <a:rPr lang="en-US" sz="1100" dirty="0"/>
                  <a:t>Instance</a:t>
                </a:r>
                <a:endParaRPr lang="en-US" sz="1400" dirty="0"/>
              </a:p>
            </p:txBody>
          </p:sp>
          <p:pic>
            <p:nvPicPr>
              <p:cNvPr id="39" name="Graphic 91">
                <a:extLst>
                  <a:ext uri="{FF2B5EF4-FFF2-40B4-BE49-F238E27FC236}">
                    <a16:creationId xmlns:a16="http://schemas.microsoft.com/office/drawing/2014/main" id="{27FB2519-F2C7-F645-84B8-0D39FCE5B84E}"/>
                  </a:ext>
                </a:extLst>
              </p:cNvPr>
              <p:cNvPicPr>
                <a:picLocks noChangeAspect="1"/>
              </p:cNvPicPr>
              <p:nvPr/>
            </p:nvPicPr>
            <p:blipFill>
              <a:blip r:embed="rId4"/>
              <a:stretch>
                <a:fillRect/>
              </a:stretch>
            </p:blipFill>
            <p:spPr>
              <a:xfrm>
                <a:off x="5511641" y="1800348"/>
                <a:ext cx="520688" cy="520688"/>
              </a:xfrm>
              <a:prstGeom prst="rect">
                <a:avLst/>
              </a:prstGeom>
            </p:spPr>
          </p:pic>
        </p:grpSp>
        <p:grpSp>
          <p:nvGrpSpPr>
            <p:cNvPr id="34" name="Group 33"/>
            <p:cNvGrpSpPr/>
            <p:nvPr/>
          </p:nvGrpSpPr>
          <p:grpSpPr>
            <a:xfrm>
              <a:off x="7434202" y="3697240"/>
              <a:ext cx="1148662" cy="918146"/>
              <a:chOff x="7648874" y="2007558"/>
              <a:chExt cx="1148662" cy="918146"/>
            </a:xfrm>
          </p:grpSpPr>
          <p:sp>
            <p:nvSpPr>
              <p:cNvPr id="35" name="TextBox 34">
                <a:extLst>
                  <a:ext uri="{FF2B5EF4-FFF2-40B4-BE49-F238E27FC236}">
                    <a16:creationId xmlns:a16="http://schemas.microsoft.com/office/drawing/2014/main" id="{83E85AE1-1B41-F84B-9059-2E1F38EAF1AB}"/>
                  </a:ext>
                </a:extLst>
              </p:cNvPr>
              <p:cNvSpPr txBox="1"/>
              <p:nvPr/>
            </p:nvSpPr>
            <p:spPr>
              <a:xfrm>
                <a:off x="7648874" y="2494817"/>
                <a:ext cx="1148662" cy="430887"/>
              </a:xfrm>
              <a:prstGeom prst="rect">
                <a:avLst/>
              </a:prstGeom>
              <a:noFill/>
            </p:spPr>
            <p:txBody>
              <a:bodyPr wrap="square" rtlCol="0">
                <a:spAutoFit/>
              </a:bodyPr>
              <a:lstStyle/>
              <a:p>
                <a:pPr algn="ctr" defTabSz="914400"/>
                <a:r>
                  <a:rPr lang="en-US" sz="1100" dirty="0"/>
                  <a:t>New</a:t>
                </a:r>
              </a:p>
              <a:p>
                <a:pPr algn="ctr" defTabSz="914400"/>
                <a:r>
                  <a:rPr lang="en-US" sz="1100" dirty="0"/>
                  <a:t>Instance</a:t>
                </a:r>
                <a:endParaRPr lang="en-US" sz="1400" dirty="0"/>
              </a:p>
            </p:txBody>
          </p:sp>
          <p:pic>
            <p:nvPicPr>
              <p:cNvPr id="36" name="Graphic 91">
                <a:extLst>
                  <a:ext uri="{FF2B5EF4-FFF2-40B4-BE49-F238E27FC236}">
                    <a16:creationId xmlns:a16="http://schemas.microsoft.com/office/drawing/2014/main" id="{27FB2519-F2C7-F645-84B8-0D39FCE5B84E}"/>
                  </a:ext>
                </a:extLst>
              </p:cNvPr>
              <p:cNvPicPr>
                <a:picLocks noChangeAspect="1"/>
              </p:cNvPicPr>
              <p:nvPr/>
            </p:nvPicPr>
            <p:blipFill>
              <a:blip r:embed="rId4"/>
              <a:stretch>
                <a:fillRect/>
              </a:stretch>
            </p:blipFill>
            <p:spPr>
              <a:xfrm>
                <a:off x="7937164" y="2007558"/>
                <a:ext cx="520688" cy="520688"/>
              </a:xfrm>
              <a:prstGeom prst="rect">
                <a:avLst/>
              </a:prstGeom>
            </p:spPr>
          </p:pic>
        </p:grpSp>
      </p:grpSp>
      <p:sp>
        <p:nvSpPr>
          <p:cNvPr id="18" name="TextBox 17">
            <a:extLst>
              <a:ext uri="{FF2B5EF4-FFF2-40B4-BE49-F238E27FC236}">
                <a16:creationId xmlns:a16="http://schemas.microsoft.com/office/drawing/2014/main" id="{8BA51DA0-E4F3-864B-9DD7-923B5707B682}"/>
              </a:ext>
            </a:extLst>
          </p:cNvPr>
          <p:cNvSpPr txBox="1"/>
          <p:nvPr/>
        </p:nvSpPr>
        <p:spPr>
          <a:xfrm>
            <a:off x="5718176" y="4201964"/>
            <a:ext cx="1810361" cy="415498"/>
          </a:xfrm>
          <a:prstGeom prst="rect">
            <a:avLst/>
          </a:prstGeom>
          <a:noFill/>
        </p:spPr>
        <p:txBody>
          <a:bodyPr wrap="square" lIns="137160" tIns="109728" rIns="137160" bIns="109728" rtlCol="0">
            <a:spAutoFit/>
          </a:bodyPr>
          <a:lstStyle/>
          <a:p>
            <a:pPr>
              <a:lnSpc>
                <a:spcPct val="90000"/>
              </a:lnSpc>
              <a:spcAft>
                <a:spcPts val="1800"/>
              </a:spcAft>
            </a:pPr>
            <a:r>
              <a:rPr lang="en-US" sz="1400" b="1" dirty="0">
                <a:solidFill>
                  <a:schemeClr val="accent3"/>
                </a:solidFill>
              </a:rPr>
              <a:t>Transaction Logs</a:t>
            </a:r>
          </a:p>
        </p:txBody>
      </p:sp>
      <p:pic>
        <p:nvPicPr>
          <p:cNvPr id="3" name="Picture 2"/>
          <p:cNvPicPr>
            <a:picLocks noChangeAspect="1"/>
          </p:cNvPicPr>
          <p:nvPr/>
        </p:nvPicPr>
        <p:blipFill>
          <a:blip r:embed="rId5"/>
          <a:stretch>
            <a:fillRect/>
          </a:stretch>
        </p:blipFill>
        <p:spPr>
          <a:xfrm>
            <a:off x="4971219" y="828898"/>
            <a:ext cx="3685321" cy="1633069"/>
          </a:xfrm>
          <a:prstGeom prst="rect">
            <a:avLst/>
          </a:prstGeom>
        </p:spPr>
      </p:pic>
    </p:spTree>
    <p:extLst>
      <p:ext uri="{BB962C8B-B14F-4D97-AF65-F5344CB8AC3E}">
        <p14:creationId xmlns:p14="http://schemas.microsoft.com/office/powerpoint/2010/main" val="289644750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via AWS Command Line Interface (CLI)</a:t>
            </a:r>
          </a:p>
        </p:txBody>
      </p:sp>
      <p:sp>
        <p:nvSpPr>
          <p:cNvPr id="38" name="Content Placeholder 5">
            <a:extLst>
              <a:ext uri="{FF2B5EF4-FFF2-40B4-BE49-F238E27FC236}">
                <a16:creationId xmlns:a16="http://schemas.microsoft.com/office/drawing/2014/main" id="{F4285515-11DB-BE43-82D5-EB4E5D0DBC93}"/>
              </a:ext>
            </a:extLst>
          </p:cNvPr>
          <p:cNvSpPr txBox="1">
            <a:spLocks/>
          </p:cNvSpPr>
          <p:nvPr/>
        </p:nvSpPr>
        <p:spPr>
          <a:xfrm>
            <a:off x="256854" y="1108726"/>
            <a:ext cx="4406585" cy="3566121"/>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The AWS CLI can be used to programmatically perform the same functions as the console, like </a:t>
            </a:r>
            <a:r>
              <a:rPr lang="en-US" dirty="0" err="1"/>
              <a:t>PiTR</a:t>
            </a:r>
            <a:r>
              <a:rPr lang="en-US" dirty="0"/>
              <a:t>.</a:t>
            </a:r>
          </a:p>
          <a:p>
            <a:pPr marL="457200" indent="-457200">
              <a:buFont typeface="Arial" panose="020B0604020202020204" pitchFamily="34" charset="0"/>
              <a:buChar char="•"/>
            </a:pPr>
            <a:r>
              <a:rPr lang="en-US" dirty="0"/>
              <a:t>Incorporate into a script to preform scheduled refresh of a stage environment</a:t>
            </a:r>
          </a:p>
          <a:p>
            <a:pPr marL="457200" indent="-457200">
              <a:buFont typeface="Arial" panose="020B0604020202020204" pitchFamily="34" charset="0"/>
              <a:buChar char="•"/>
            </a:pPr>
            <a:r>
              <a:rPr lang="en-US" dirty="0"/>
              <a:t>Calls are asynchronous, so a callback to determine status is required.</a:t>
            </a:r>
          </a:p>
        </p:txBody>
      </p:sp>
      <p:sp>
        <p:nvSpPr>
          <p:cNvPr id="3" name="Rounded Rectangle 2"/>
          <p:cNvSpPr/>
          <p:nvPr/>
        </p:nvSpPr>
        <p:spPr>
          <a:xfrm>
            <a:off x="4846317" y="1108726"/>
            <a:ext cx="4114755" cy="3566121"/>
          </a:xfrm>
          <a:prstGeom prst="roundRect">
            <a:avLst/>
          </a:prstGeom>
          <a:ln/>
        </p:spPr>
        <p:style>
          <a:lnRef idx="3">
            <a:schemeClr val="lt1"/>
          </a:lnRef>
          <a:fillRef idx="1">
            <a:schemeClr val="accent6"/>
          </a:fillRef>
          <a:effectRef idx="1">
            <a:schemeClr val="accent6"/>
          </a:effectRef>
          <a:fontRef idx="minor">
            <a:schemeClr val="lt1"/>
          </a:fontRef>
        </p:style>
        <p:txBody>
          <a:bodyPr rtlCol="0" anchor="t"/>
          <a:lstStyle/>
          <a:p>
            <a:endParaRPr lang="en-US" sz="1200" dirty="0"/>
          </a:p>
          <a:p>
            <a:r>
              <a:rPr lang="en-US" sz="1200" dirty="0" err="1"/>
              <a:t>aws</a:t>
            </a:r>
            <a:r>
              <a:rPr lang="en-US" sz="1200" dirty="0"/>
              <a:t> </a:t>
            </a:r>
            <a:r>
              <a:rPr lang="en-US" sz="1200" dirty="0" err="1"/>
              <a:t>rds</a:t>
            </a:r>
            <a:r>
              <a:rPr lang="en-US" sz="1200" dirty="0"/>
              <a:t> restore-</a:t>
            </a:r>
            <a:r>
              <a:rPr lang="en-US" sz="1200" dirty="0" err="1"/>
              <a:t>db</a:t>
            </a:r>
            <a:r>
              <a:rPr lang="en-US" sz="1200" dirty="0"/>
              <a:t>-instance-to-point-in-time \</a:t>
            </a:r>
          </a:p>
          <a:p>
            <a:r>
              <a:rPr lang="en-US" sz="1200" dirty="0"/>
              <a:t>    --source-</a:t>
            </a:r>
            <a:r>
              <a:rPr lang="en-US" sz="1200" dirty="0" err="1"/>
              <a:t>db</a:t>
            </a:r>
            <a:r>
              <a:rPr lang="en-US" sz="1200" dirty="0"/>
              <a:t>-instance-identifier </a:t>
            </a:r>
            <a:r>
              <a:rPr lang="en-US" sz="1200" dirty="0" err="1"/>
              <a:t>rds-pg-db</a:t>
            </a:r>
            <a:r>
              <a:rPr lang="en-US" sz="1200" dirty="0"/>
              <a:t> \</a:t>
            </a:r>
          </a:p>
          <a:p>
            <a:r>
              <a:rPr lang="en-US" sz="1200" dirty="0"/>
              <a:t>    --target-</a:t>
            </a:r>
            <a:r>
              <a:rPr lang="en-US" sz="1200" dirty="0" err="1"/>
              <a:t>db</a:t>
            </a:r>
            <a:r>
              <a:rPr lang="en-US" sz="1200" dirty="0"/>
              <a:t>-instance restored-</a:t>
            </a:r>
            <a:r>
              <a:rPr lang="en-US" sz="1200" dirty="0" err="1"/>
              <a:t>rds</a:t>
            </a:r>
            <a:r>
              <a:rPr lang="en-US" sz="1200" dirty="0"/>
              <a:t>-</a:t>
            </a:r>
            <a:r>
              <a:rPr lang="en-US" sz="1200" dirty="0" err="1"/>
              <a:t>pg-db</a:t>
            </a:r>
            <a:r>
              <a:rPr lang="en-US" sz="1200" dirty="0"/>
              <a:t> \</a:t>
            </a:r>
          </a:p>
          <a:p>
            <a:r>
              <a:rPr lang="en-US" sz="1200" dirty="0"/>
              <a:t>    --restore-time 2020-06-12T23:45:00.000Z</a:t>
            </a:r>
          </a:p>
          <a:p>
            <a:endParaRPr lang="en-US" sz="1200" dirty="0"/>
          </a:p>
          <a:p>
            <a:r>
              <a:rPr lang="en-US" sz="1200" dirty="0"/>
              <a:t>{</a:t>
            </a:r>
          </a:p>
          <a:p>
            <a:r>
              <a:rPr lang="en-US" sz="1200" dirty="0"/>
              <a:t>    "</a:t>
            </a:r>
            <a:r>
              <a:rPr lang="en-US" sz="1200" dirty="0" err="1"/>
              <a:t>DBInstance</a:t>
            </a:r>
            <a:r>
              <a:rPr lang="en-US" sz="1200" dirty="0"/>
              <a:t>": {</a:t>
            </a:r>
          </a:p>
          <a:p>
            <a:r>
              <a:rPr lang="en-US" sz="1200" dirty="0"/>
              <a:t>        "</a:t>
            </a:r>
            <a:r>
              <a:rPr lang="en-US" sz="1200" dirty="0" err="1"/>
              <a:t>AllocatedStorage</a:t>
            </a:r>
            <a:r>
              <a:rPr lang="en-US" sz="1200" dirty="0"/>
              <a:t>": 20,</a:t>
            </a:r>
          </a:p>
          <a:p>
            <a:r>
              <a:rPr lang="en-US" sz="1200" dirty="0"/>
              <a:t>        "</a:t>
            </a:r>
            <a:r>
              <a:rPr lang="en-US" sz="1200" dirty="0" err="1"/>
              <a:t>DBInstanceArn</a:t>
            </a:r>
            <a:r>
              <a:rPr lang="en-US" sz="1200" dirty="0"/>
              <a:t>": "arn:aws:rds:us-east-1:123456789012:db:restored-rds-pg-db",</a:t>
            </a:r>
          </a:p>
          <a:p>
            <a:r>
              <a:rPr lang="en-US" sz="1200" dirty="0"/>
              <a:t>        "</a:t>
            </a:r>
            <a:r>
              <a:rPr lang="en-US" sz="1200" dirty="0" err="1"/>
              <a:t>DBInstanceStatus</a:t>
            </a:r>
            <a:r>
              <a:rPr lang="en-US" sz="1200" dirty="0"/>
              <a:t>": "</a:t>
            </a:r>
            <a:r>
              <a:rPr lang="en-US" sz="1200" dirty="0">
                <a:solidFill>
                  <a:srgbClr val="FFFF00"/>
                </a:solidFill>
              </a:rPr>
              <a:t>creating</a:t>
            </a:r>
            <a:r>
              <a:rPr lang="en-US" sz="1200" dirty="0"/>
              <a:t>",</a:t>
            </a:r>
          </a:p>
          <a:p>
            <a:r>
              <a:rPr lang="en-US" sz="1200" dirty="0"/>
              <a:t>        "</a:t>
            </a:r>
            <a:r>
              <a:rPr lang="en-US" sz="1200" dirty="0" err="1"/>
              <a:t>DBInstanceIdentifier</a:t>
            </a:r>
            <a:r>
              <a:rPr lang="en-US" sz="1200" dirty="0"/>
              <a:t>": "restored-</a:t>
            </a:r>
            <a:r>
              <a:rPr lang="en-US" sz="1200" dirty="0" err="1"/>
              <a:t>rds</a:t>
            </a:r>
            <a:r>
              <a:rPr lang="en-US" sz="1200" dirty="0"/>
              <a:t>-</a:t>
            </a:r>
            <a:r>
              <a:rPr lang="en-US" sz="1200" dirty="0" err="1"/>
              <a:t>pg-db</a:t>
            </a:r>
            <a:r>
              <a:rPr lang="en-US" sz="1200" dirty="0"/>
              <a:t>",</a:t>
            </a:r>
          </a:p>
          <a:p>
            <a:r>
              <a:rPr lang="en-US" sz="1200" dirty="0"/>
              <a:t>        </a:t>
            </a:r>
            <a:r>
              <a:rPr lang="en-US" sz="1200" dirty="0">
                <a:solidFill>
                  <a:schemeClr val="accent1">
                    <a:lumMod val="60000"/>
                    <a:lumOff val="40000"/>
                  </a:schemeClr>
                </a:solidFill>
              </a:rPr>
              <a:t>...some output truncated...</a:t>
            </a:r>
          </a:p>
          <a:p>
            <a:r>
              <a:rPr lang="en-US" sz="1200" dirty="0"/>
              <a:t>    }</a:t>
            </a:r>
          </a:p>
          <a:p>
            <a:r>
              <a:rPr lang="en-US" sz="1200" dirty="0"/>
              <a:t>}</a:t>
            </a:r>
          </a:p>
        </p:txBody>
      </p:sp>
    </p:spTree>
    <p:extLst>
      <p:ext uri="{BB962C8B-B14F-4D97-AF65-F5344CB8AC3E}">
        <p14:creationId xmlns:p14="http://schemas.microsoft.com/office/powerpoint/2010/main" val="265469558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RDS for PostgreSQL – Working with </a:t>
            </a:r>
            <a:r>
              <a:rPr lang="en-US" dirty="0"/>
              <a:t>Restore</a:t>
            </a:r>
          </a:p>
        </p:txBody>
      </p:sp>
      <p:sp>
        <p:nvSpPr>
          <p:cNvPr id="5" name="Content Placeholder 2"/>
          <p:cNvSpPr txBox="1">
            <a:spLocks/>
          </p:cNvSpPr>
          <p:nvPr/>
        </p:nvSpPr>
        <p:spPr>
          <a:xfrm>
            <a:off x="342902" y="1017287"/>
            <a:ext cx="6149318" cy="3825455"/>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 addition to automated backups and manual snapshots you can use native PostgreSQL tools (</a:t>
            </a:r>
            <a:r>
              <a:rPr lang="en-US" sz="2000" dirty="0" err="1"/>
              <a:t>pg_dump</a:t>
            </a:r>
            <a:r>
              <a:rPr lang="en-US" sz="2000" dirty="0"/>
              <a:t> &amp; </a:t>
            </a:r>
            <a:r>
              <a:rPr lang="en-US" sz="2000" dirty="0" err="1"/>
              <a:t>pg_restore</a:t>
            </a:r>
            <a:r>
              <a:rPr lang="en-US" sz="2000" dirty="0"/>
              <a:t>) to backup, restore and migrate data.</a:t>
            </a:r>
            <a:endParaRPr lang="en-US" sz="1800" dirty="0"/>
          </a:p>
          <a:p>
            <a:pPr marL="171450" indent="-171450">
              <a:buFont typeface="Arial" panose="020B0604020202020204" pitchFamily="34" charset="0"/>
              <a:buChar char="•"/>
            </a:pPr>
            <a:endParaRPr lang="en-US" sz="2000" dirty="0"/>
          </a:p>
          <a:p>
            <a:r>
              <a:rPr lang="en-US" sz="2000" dirty="0"/>
              <a:t>New volumes are hydrated from Amazon S3</a:t>
            </a:r>
          </a:p>
          <a:p>
            <a:pPr marL="285750" indent="-285750">
              <a:buFont typeface="Arial" panose="020B0604020202020204" pitchFamily="34" charset="0"/>
              <a:buChar char="•"/>
            </a:pPr>
            <a:r>
              <a:rPr lang="en-US" sz="1800" dirty="0"/>
              <a:t>While the volume is usable immediately, full performance requires the volume to warm up until fully instantiated</a:t>
            </a:r>
          </a:p>
          <a:p>
            <a:pPr marL="285750" indent="-285750">
              <a:buFont typeface="Arial" panose="020B0604020202020204" pitchFamily="34" charset="0"/>
              <a:buChar char="•"/>
            </a:pPr>
            <a:r>
              <a:rPr lang="en-US" sz="1800" dirty="0"/>
              <a:t>Migrate to a DB instance class with high I/O capacity</a:t>
            </a:r>
          </a:p>
          <a:p>
            <a:pPr marL="285750" indent="-285750">
              <a:buFont typeface="Arial" panose="020B0604020202020204" pitchFamily="34" charset="0"/>
              <a:buChar char="•"/>
            </a:pPr>
            <a:r>
              <a:rPr lang="en-US" sz="1800" dirty="0"/>
              <a:t>Maximize I/O during restore process</a:t>
            </a:r>
            <a:endParaRPr lang="en-US" sz="1600" dirty="0"/>
          </a:p>
        </p:txBody>
      </p:sp>
      <p:grpSp>
        <p:nvGrpSpPr>
          <p:cNvPr id="7" name="Group 6">
            <a:extLst>
              <a:ext uri="{FF2B5EF4-FFF2-40B4-BE49-F238E27FC236}">
                <a16:creationId xmlns:a16="http://schemas.microsoft.com/office/drawing/2014/main" id="{155CCD47-573E-4844-AA3D-9418E78AE703}"/>
              </a:ext>
            </a:extLst>
          </p:cNvPr>
          <p:cNvGrpSpPr/>
          <p:nvPr/>
        </p:nvGrpSpPr>
        <p:grpSpPr>
          <a:xfrm>
            <a:off x="6370233" y="2023116"/>
            <a:ext cx="2177971" cy="1748802"/>
            <a:chOff x="3007618" y="711588"/>
            <a:chExt cx="918003" cy="830030"/>
          </a:xfrm>
        </p:grpSpPr>
        <p:pic>
          <p:nvPicPr>
            <p:cNvPr id="8" name="Content Placeholder 4">
              <a:extLst>
                <a:ext uri="{FF2B5EF4-FFF2-40B4-BE49-F238E27FC236}">
                  <a16:creationId xmlns:a16="http://schemas.microsoft.com/office/drawing/2014/main" id="{3BE7993B-ED6D-FE42-A0C2-ABEE7E19ED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591" y="711588"/>
              <a:ext cx="830030" cy="830030"/>
            </a:xfrm>
            <a:prstGeom prst="rect">
              <a:avLst/>
            </a:prstGeom>
          </p:spPr>
        </p:pic>
        <p:pic>
          <p:nvPicPr>
            <p:cNvPr id="9" name="Picture 8">
              <a:extLst>
                <a:ext uri="{FF2B5EF4-FFF2-40B4-BE49-F238E27FC236}">
                  <a16:creationId xmlns:a16="http://schemas.microsoft.com/office/drawing/2014/main" id="{FF14254F-ABFB-4843-B4FD-EBF511131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7618" y="752668"/>
              <a:ext cx="559836" cy="559836"/>
            </a:xfrm>
            <a:prstGeom prst="rect">
              <a:avLst/>
            </a:prstGeom>
          </p:spPr>
        </p:pic>
      </p:grpSp>
    </p:spTree>
    <p:extLst>
      <p:ext uri="{BB962C8B-B14F-4D97-AF65-F5344CB8AC3E}">
        <p14:creationId xmlns:p14="http://schemas.microsoft.com/office/powerpoint/2010/main" val="251965802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Backup/Restore with Native Tools</a:t>
            </a:r>
            <a:endParaRPr lang="en-US" dirty="0"/>
          </a:p>
        </p:txBody>
      </p:sp>
      <p:sp>
        <p:nvSpPr>
          <p:cNvPr id="5" name="Content Placeholder 2"/>
          <p:cNvSpPr txBox="1">
            <a:spLocks/>
          </p:cNvSpPr>
          <p:nvPr/>
        </p:nvSpPr>
        <p:spPr>
          <a:xfrm>
            <a:off x="342902" y="1032270"/>
            <a:ext cx="8618170" cy="3825455"/>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u="sng" dirty="0" err="1"/>
              <a:t>pg_dump</a:t>
            </a:r>
            <a:endParaRPr lang="en-US" sz="2000" b="1" u="sng" dirty="0"/>
          </a:p>
          <a:p>
            <a:pPr marL="171450" indent="-171450">
              <a:buFont typeface="Arial" panose="020B0604020202020204" pitchFamily="34" charset="0"/>
              <a:buChar char="•"/>
            </a:pPr>
            <a:r>
              <a:rPr lang="en-US" sz="1800" dirty="0"/>
              <a:t>Logical backup: SQL with DDL &amp; DML to regenerate database</a:t>
            </a:r>
          </a:p>
          <a:p>
            <a:pPr marL="171450" indent="-171450">
              <a:buFont typeface="Arial" panose="020B0604020202020204" pitchFamily="34" charset="0"/>
              <a:buChar char="•"/>
            </a:pPr>
            <a:r>
              <a:rPr lang="en-US" sz="1800" dirty="0"/>
              <a:t>Internally consistent backup from the point its run.  Non-blocking</a:t>
            </a:r>
          </a:p>
          <a:p>
            <a:pPr marL="171450" indent="-171450">
              <a:buFont typeface="Arial" panose="020B0604020202020204" pitchFamily="34" charset="0"/>
              <a:buChar char="•"/>
            </a:pPr>
            <a:r>
              <a:rPr lang="en-US" sz="1800" dirty="0"/>
              <a:t>Operates on a single database.  Use </a:t>
            </a:r>
            <a:r>
              <a:rPr lang="en-US" sz="1800" dirty="0" err="1"/>
              <a:t>pg_dumpall</a:t>
            </a:r>
            <a:r>
              <a:rPr lang="en-US" sz="1800" dirty="0"/>
              <a:t> for all databases</a:t>
            </a:r>
          </a:p>
          <a:p>
            <a:pPr marL="171450" indent="-171450">
              <a:buFont typeface="Arial" panose="020B0604020202020204" pitchFamily="34" charset="0"/>
              <a:buChar char="•"/>
            </a:pPr>
            <a:r>
              <a:rPr lang="en-US" sz="1800" dirty="0"/>
              <a:t>Dumps can be restored into newer PostgreSQL versions or across platforms</a:t>
            </a:r>
          </a:p>
          <a:p>
            <a:pPr marL="171450" indent="-171450">
              <a:buFont typeface="Arial" panose="020B0604020202020204" pitchFamily="34" charset="0"/>
              <a:buChar char="•"/>
            </a:pPr>
            <a:r>
              <a:rPr lang="en-US" sz="1800" dirty="0"/>
              <a:t>Restore by redirecting output into </a:t>
            </a:r>
            <a:r>
              <a:rPr lang="en-US" sz="1800" dirty="0" err="1"/>
              <a:t>psql</a:t>
            </a:r>
            <a:endParaRPr lang="en-US" sz="1800" dirty="0"/>
          </a:p>
          <a:p>
            <a:pPr marL="457200" lvl="1" indent="0">
              <a:buNone/>
            </a:pPr>
            <a:r>
              <a:rPr lang="en-US" sz="1400" dirty="0" err="1">
                <a:latin typeface="Lucida Console" panose="020B0609040504020204" pitchFamily="49" charset="0"/>
              </a:rPr>
              <a:t>pg_dump</a:t>
            </a:r>
            <a:r>
              <a:rPr lang="en-US" sz="1400" dirty="0">
                <a:latin typeface="Lucida Console" panose="020B0609040504020204" pitchFamily="49" charset="0"/>
              </a:rPr>
              <a:t> –Fc myrds.rds.amazonaws.com –p 5432 </a:t>
            </a:r>
            <a:r>
              <a:rPr lang="en-US" sz="1400" dirty="0" err="1">
                <a:latin typeface="Lucida Console" panose="020B0609040504020204" pitchFamily="49" charset="0"/>
              </a:rPr>
              <a:t>my_db</a:t>
            </a:r>
            <a:r>
              <a:rPr lang="en-US" sz="1400" dirty="0">
                <a:latin typeface="Lucida Console" panose="020B0609040504020204" pitchFamily="49" charset="0"/>
              </a:rPr>
              <a:t> &gt; </a:t>
            </a:r>
            <a:r>
              <a:rPr lang="en-US" sz="1400" dirty="0" err="1">
                <a:latin typeface="Lucida Console" panose="020B0609040504020204" pitchFamily="49" charset="0"/>
              </a:rPr>
              <a:t>my_db.dump</a:t>
            </a:r>
            <a:endParaRPr lang="en-US" sz="1400" dirty="0">
              <a:latin typeface="Lucida Console" panose="020B0609040504020204" pitchFamily="49" charset="0"/>
            </a:endParaRPr>
          </a:p>
          <a:p>
            <a:pPr marL="457200" lvl="1" indent="0">
              <a:buNone/>
            </a:pPr>
            <a:r>
              <a:rPr lang="en-US" sz="1400" dirty="0" err="1">
                <a:latin typeface="Lucida Console" panose="020B0609040504020204" pitchFamily="49" charset="0"/>
              </a:rPr>
              <a:t>psql</a:t>
            </a:r>
            <a:r>
              <a:rPr lang="en-US" sz="1400" dirty="0">
                <a:latin typeface="Lucida Console" panose="020B0609040504020204" pitchFamily="49" charset="0"/>
              </a:rPr>
              <a:t> &lt; </a:t>
            </a:r>
            <a:r>
              <a:rPr lang="en-US" sz="1400" dirty="0" err="1">
                <a:latin typeface="Lucida Console" panose="020B0609040504020204" pitchFamily="49" charset="0"/>
              </a:rPr>
              <a:t>my_db.dump</a:t>
            </a:r>
            <a:endParaRPr lang="en-US" sz="1400" dirty="0">
              <a:latin typeface="Lucida Console" panose="020B0609040504020204" pitchFamily="49" charset="0"/>
            </a:endParaRPr>
          </a:p>
          <a:p>
            <a:pPr indent="-285750"/>
            <a:r>
              <a:rPr lang="en-US" sz="2000" b="1" u="sng" dirty="0" err="1"/>
              <a:t>pg_restore</a:t>
            </a:r>
            <a:endParaRPr lang="en-US" sz="2000" b="1" u="sng" dirty="0"/>
          </a:p>
          <a:p>
            <a:pPr marL="57150" indent="-342900">
              <a:spcBef>
                <a:spcPts val="0"/>
              </a:spcBef>
              <a:buFont typeface="Arial" panose="020B0604020202020204" pitchFamily="34" charset="0"/>
              <a:buChar char="•"/>
            </a:pPr>
            <a:r>
              <a:rPr lang="en-US" sz="1800" dirty="0"/>
              <a:t>Used with </a:t>
            </a:r>
            <a:r>
              <a:rPr lang="en-US" sz="1800" dirty="0" err="1"/>
              <a:t>pg_dump</a:t>
            </a:r>
            <a:r>
              <a:rPr lang="en-US" sz="1800" dirty="0"/>
              <a:t> archive formats (custom, directory, tar)</a:t>
            </a:r>
          </a:p>
          <a:p>
            <a:pPr>
              <a:spcBef>
                <a:spcPts val="0"/>
              </a:spcBef>
            </a:pPr>
            <a:r>
              <a:rPr lang="en-US" sz="2000" dirty="0">
                <a:latin typeface="Lucida Console" panose="020B0609040504020204" pitchFamily="49" charset="0"/>
              </a:rPr>
              <a:t>	</a:t>
            </a:r>
            <a:r>
              <a:rPr lang="en-US" sz="1400" dirty="0" err="1">
                <a:latin typeface="Lucida Console" panose="020B0609040504020204" pitchFamily="49" charset="0"/>
              </a:rPr>
              <a:t>pg_restore</a:t>
            </a:r>
            <a:r>
              <a:rPr lang="en-US" sz="1400" dirty="0">
                <a:latin typeface="Lucida Console" panose="020B0609040504020204" pitchFamily="49" charset="0"/>
              </a:rPr>
              <a:t> –d </a:t>
            </a:r>
            <a:r>
              <a:rPr lang="en-US" sz="1400" dirty="0" err="1">
                <a:latin typeface="Lucida Console" panose="020B0609040504020204" pitchFamily="49" charset="0"/>
              </a:rPr>
              <a:t>new_db</a:t>
            </a:r>
            <a:r>
              <a:rPr lang="en-US" sz="1400" dirty="0">
                <a:latin typeface="Lucida Console" panose="020B0609040504020204" pitchFamily="49" charset="0"/>
              </a:rPr>
              <a:t> </a:t>
            </a:r>
            <a:r>
              <a:rPr lang="en-US" sz="1400" dirty="0" err="1">
                <a:latin typeface="Lucida Console" panose="020B0609040504020204" pitchFamily="49" charset="0"/>
              </a:rPr>
              <a:t>my_db.dump</a:t>
            </a:r>
            <a:endParaRPr lang="en-US" sz="1400" dirty="0">
              <a:latin typeface="Lucida Console" panose="020B0609040504020204" pitchFamily="49" charset="0"/>
            </a:endParaRPr>
          </a:p>
          <a:p>
            <a:pPr marL="57150" indent="-342900">
              <a:buFont typeface="Arial" panose="020B0604020202020204" pitchFamily="34" charset="0"/>
              <a:buChar char="•"/>
            </a:pPr>
            <a:endParaRPr lang="en-US" sz="1400" dirty="0">
              <a:latin typeface="Lucida Console" panose="020B0609040504020204" pitchFamily="49" charset="0"/>
            </a:endParaRPr>
          </a:p>
          <a:p>
            <a:pPr indent="-285750"/>
            <a:endParaRPr lang="en-US" sz="2000" dirty="0"/>
          </a:p>
          <a:p>
            <a:pPr marL="457200" lvl="1" indent="0">
              <a:buNone/>
            </a:pPr>
            <a:endParaRPr lang="en-US" sz="1400" dirty="0">
              <a:latin typeface="Lucida Console" panose="020B0609040504020204"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170" y="139778"/>
            <a:ext cx="1599244" cy="1204064"/>
          </a:xfrm>
          <a:prstGeom prst="rect">
            <a:avLst/>
          </a:prstGeom>
        </p:spPr>
      </p:pic>
    </p:spTree>
    <p:extLst>
      <p:ext uri="{BB962C8B-B14F-4D97-AF65-F5344CB8AC3E}">
        <p14:creationId xmlns:p14="http://schemas.microsoft.com/office/powerpoint/2010/main" val="373634656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37536"/>
            <a:ext cx="8205304" cy="387798"/>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Transportable Databases</a:t>
            </a:r>
            <a:endParaRPr lang="en-US" dirty="0"/>
          </a:p>
        </p:txBody>
      </p:sp>
      <p:sp>
        <p:nvSpPr>
          <p:cNvPr id="5" name="Content Placeholder 2"/>
          <p:cNvSpPr txBox="1">
            <a:spLocks/>
          </p:cNvSpPr>
          <p:nvPr/>
        </p:nvSpPr>
        <p:spPr>
          <a:xfrm>
            <a:off x="342902" y="1032270"/>
            <a:ext cx="8618170" cy="3825455"/>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Released in late 2019, Transportable Database for Amazon RDS for PostgreSQL allows you to move databases between RDS instances.</a:t>
            </a:r>
          </a:p>
          <a:p>
            <a:pPr marL="285750" indent="-285750">
              <a:buFont typeface="Arial" panose="020B0604020202020204" pitchFamily="34" charset="0"/>
              <a:buChar char="•"/>
            </a:pPr>
            <a:r>
              <a:rPr lang="en-US" sz="2000" dirty="0">
                <a:latin typeface="+mj-lt"/>
              </a:rPr>
              <a:t>Supported in </a:t>
            </a:r>
            <a:r>
              <a:rPr lang="en-US" sz="2000" dirty="0" err="1">
                <a:latin typeface="+mj-lt"/>
              </a:rPr>
              <a:t>Postgres</a:t>
            </a:r>
            <a:r>
              <a:rPr lang="en-US" sz="2000" dirty="0">
                <a:latin typeface="+mj-lt"/>
              </a:rPr>
              <a:t> version 10.10+ or 11.5+</a:t>
            </a:r>
          </a:p>
          <a:p>
            <a:pPr marL="285750" indent="-285750">
              <a:buFont typeface="Arial" panose="020B0604020202020204" pitchFamily="34" charset="0"/>
              <a:buChar char="•"/>
            </a:pPr>
            <a:r>
              <a:rPr lang="en-US" sz="2000" dirty="0">
                <a:latin typeface="+mj-lt"/>
              </a:rPr>
              <a:t>High speed data export / import </a:t>
            </a:r>
          </a:p>
          <a:p>
            <a:pPr marL="285750" indent="-285750">
              <a:buFont typeface="Arial" panose="020B0604020202020204" pitchFamily="34" charset="0"/>
              <a:buChar char="•"/>
            </a:pPr>
            <a:r>
              <a:rPr lang="en-US" sz="2000" dirty="0">
                <a:latin typeface="+mj-lt"/>
              </a:rPr>
              <a:t>Uses the </a:t>
            </a:r>
            <a:r>
              <a:rPr lang="en-US" sz="2000" dirty="0" err="1">
                <a:latin typeface="+mj-lt"/>
              </a:rPr>
              <a:t>pg_transport</a:t>
            </a:r>
            <a:r>
              <a:rPr lang="en-US" sz="2000" dirty="0">
                <a:latin typeface="+mj-lt"/>
              </a:rPr>
              <a:t> extension</a:t>
            </a:r>
          </a:p>
          <a:p>
            <a:pPr marL="285750" indent="-285750">
              <a:buFont typeface="Arial" panose="020B0604020202020204" pitchFamily="34" charset="0"/>
              <a:buChar char="•"/>
            </a:pPr>
            <a:r>
              <a:rPr lang="en-US" sz="2000" dirty="0">
                <a:latin typeface="+mj-lt"/>
              </a:rPr>
              <a:t>Can use a pull model where the destination instance imports the data from a source instance</a:t>
            </a:r>
          </a:p>
          <a:p>
            <a:pPr marL="285750" indent="-285750">
              <a:buFont typeface="Arial" panose="020B0604020202020204" pitchFamily="34" charset="0"/>
              <a:buChar char="•"/>
            </a:pPr>
            <a:r>
              <a:rPr lang="en-US" sz="2000" dirty="0">
                <a:latin typeface="+mj-lt"/>
              </a:rPr>
              <a:t>Often used to move or reorganize databases in a multi-tenant SaaS environment</a:t>
            </a:r>
          </a:p>
          <a:p>
            <a:pPr marL="285750" indent="-285750">
              <a:buFont typeface="Arial" panose="020B0604020202020204" pitchFamily="34" charset="0"/>
              <a:buChar char="•"/>
            </a:pPr>
            <a:r>
              <a:rPr lang="en-US" sz="2000" dirty="0">
                <a:latin typeface="+mj-lt"/>
              </a:rPr>
              <a:t>Review limitations in the documentation: </a:t>
            </a:r>
          </a:p>
          <a:p>
            <a:pPr marL="457200" lvl="1" indent="0">
              <a:buNone/>
            </a:pPr>
            <a:r>
              <a:rPr lang="en-US" sz="1600" dirty="0">
                <a:latin typeface="Lucida Console" panose="020B0609040504020204" pitchFamily="49" charset="0"/>
                <a:hlinkClick r:id="rId3"/>
              </a:rPr>
              <a:t>https://docs.aws.amazon.com/AmazonRDS/latest/UserGuide/PostgreSQL.Procedural.Importing.html#PostgreSQL.TransportableDB</a:t>
            </a:r>
            <a:endParaRPr lang="en-US" sz="1600" dirty="0">
              <a:latin typeface="Lucida Console" panose="020B0609040504020204" pitchFamily="49" charset="0"/>
            </a:endParaRPr>
          </a:p>
          <a:p>
            <a:pPr marL="457200" lvl="1" indent="0">
              <a:buNone/>
            </a:pPr>
            <a:endParaRPr lang="en-US" sz="1600" dirty="0">
              <a:latin typeface="Lucida Console" panose="020B0609040504020204" pitchFamily="49" charset="0"/>
            </a:endParaRPr>
          </a:p>
        </p:txBody>
      </p:sp>
    </p:spTree>
    <p:extLst>
      <p:ext uri="{BB962C8B-B14F-4D97-AF65-F5344CB8AC3E}">
        <p14:creationId xmlns:p14="http://schemas.microsoft.com/office/powerpoint/2010/main" val="50016152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A1CF18-0AA5-A141-891A-03CB897BBBD6}"/>
              </a:ext>
            </a:extLst>
          </p:cNvPr>
          <p:cNvSpPr>
            <a:spLocks noGrp="1"/>
          </p:cNvSpPr>
          <p:nvPr>
            <p:ph type="body" sz="quarter" idx="4294967295"/>
          </p:nvPr>
        </p:nvSpPr>
        <p:spPr>
          <a:xfrm>
            <a:off x="858076" y="690118"/>
            <a:ext cx="7152068" cy="1955546"/>
          </a:xfrm>
        </p:spPr>
        <p:txBody>
          <a:bodyPr/>
          <a:lstStyle/>
          <a:p>
            <a:pPr algn="ctr"/>
            <a:r>
              <a:rPr lang="en-US" sz="4400" b="1" dirty="0" smtClean="0">
                <a:solidFill>
                  <a:schemeClr val="accent1"/>
                </a:solidFill>
              </a:rPr>
              <a:t>“Your backup is only as good as your last restore”</a:t>
            </a:r>
          </a:p>
          <a:p>
            <a:pPr algn="r"/>
            <a:r>
              <a:rPr lang="en-US" b="1" dirty="0" smtClean="0">
                <a:solidFill>
                  <a:schemeClr val="accent1"/>
                </a:solidFill>
              </a:rPr>
              <a:t>- Tom </a:t>
            </a:r>
            <a:r>
              <a:rPr lang="en-US" b="1" dirty="0" err="1" smtClean="0">
                <a:solidFill>
                  <a:schemeClr val="accent1"/>
                </a:solidFill>
              </a:rPr>
              <a:t>Kyte</a:t>
            </a:r>
            <a:endParaRPr lang="en-US" b="1" dirty="0" smtClean="0">
              <a:solidFill>
                <a:schemeClr val="accent1"/>
              </a:solidFill>
            </a:endParaRPr>
          </a:p>
        </p:txBody>
      </p:sp>
      <p:sp>
        <p:nvSpPr>
          <p:cNvPr id="5" name="Text Placeholder 3">
            <a:extLst>
              <a:ext uri="{FF2B5EF4-FFF2-40B4-BE49-F238E27FC236}">
                <a16:creationId xmlns:a16="http://schemas.microsoft.com/office/drawing/2014/main" id="{8DA1CF18-0AA5-A141-891A-03CB897BBBD6}"/>
              </a:ext>
            </a:extLst>
          </p:cNvPr>
          <p:cNvSpPr txBox="1">
            <a:spLocks/>
          </p:cNvSpPr>
          <p:nvPr/>
        </p:nvSpPr>
        <p:spPr>
          <a:xfrm>
            <a:off x="1780032" y="2549398"/>
            <a:ext cx="4925568" cy="166293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accent6"/>
                </a:solidFill>
                <a:latin typeface="+mn-lt"/>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accent6"/>
                </a:solidFill>
                <a:latin typeface="+mn-lt"/>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accent6"/>
                </a:solidFill>
                <a:latin typeface="+mn-lt"/>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accent6"/>
                </a:solidFill>
                <a:latin typeface="+mn-lt"/>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accent6"/>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4400" b="1" i="0" u="none" strike="noStrike" kern="1200" cap="none" spc="0" normalizeH="0" baseline="0" noProof="0" dirty="0" smtClean="0">
                <a:ln>
                  <a:noFill/>
                </a:ln>
                <a:solidFill>
                  <a:srgbClr val="545B64">
                    <a:lumMod val="60000"/>
                    <a:lumOff val="40000"/>
                  </a:srgbClr>
                </a:solidFill>
                <a:effectLst/>
                <a:uLnTx/>
                <a:uFillTx/>
                <a:latin typeface="Amazon Ember"/>
                <a:ea typeface="+mn-ea"/>
              </a:rPr>
              <a:t>“Everything fails all the time”</a:t>
            </a:r>
          </a:p>
          <a:p>
            <a:pPr marL="0" marR="0" lvl="0" indent="0" algn="r" defTabSz="45720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smtClean="0">
                <a:ln>
                  <a:noFill/>
                </a:ln>
                <a:solidFill>
                  <a:srgbClr val="545B64">
                    <a:lumMod val="60000"/>
                    <a:lumOff val="40000"/>
                  </a:srgbClr>
                </a:solidFill>
                <a:effectLst/>
                <a:uLnTx/>
                <a:uFillTx/>
                <a:latin typeface="Amazon Ember"/>
                <a:ea typeface="+mn-ea"/>
              </a:rPr>
              <a:t>- Werner </a:t>
            </a:r>
            <a:r>
              <a:rPr kumimoji="0" lang="en-US" sz="2400" b="1" i="0" u="none" strike="noStrike" kern="1200" cap="none" spc="0" normalizeH="0" baseline="0" noProof="0" dirty="0" err="1" smtClean="0">
                <a:ln>
                  <a:noFill/>
                </a:ln>
                <a:solidFill>
                  <a:srgbClr val="545B64">
                    <a:lumMod val="60000"/>
                    <a:lumOff val="40000"/>
                  </a:srgbClr>
                </a:solidFill>
                <a:effectLst/>
                <a:uLnTx/>
                <a:uFillTx/>
                <a:latin typeface="Amazon Ember"/>
                <a:ea typeface="+mn-ea"/>
              </a:rPr>
              <a:t>Vogels</a:t>
            </a:r>
            <a:endParaRPr kumimoji="0" lang="en-US" sz="2400" b="1" i="0" u="none" strike="noStrike" kern="1200" cap="none" spc="0" normalizeH="0" baseline="0" noProof="0" dirty="0" smtClean="0">
              <a:ln>
                <a:noFill/>
              </a:ln>
              <a:solidFill>
                <a:srgbClr val="545B64">
                  <a:lumMod val="60000"/>
                  <a:lumOff val="40000"/>
                </a:srgbClr>
              </a:solidFill>
              <a:effectLst/>
              <a:uLnTx/>
              <a:uFillTx/>
              <a:latin typeface="Amazon Ember"/>
              <a:ea typeface="+mn-ea"/>
            </a:endParaRPr>
          </a:p>
        </p:txBody>
      </p:sp>
    </p:spTree>
    <p:extLst>
      <p:ext uri="{BB962C8B-B14F-4D97-AF65-F5344CB8AC3E}">
        <p14:creationId xmlns:p14="http://schemas.microsoft.com/office/powerpoint/2010/main" val="208608650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BC15AB-02C4-47DF-9568-4A098FEBB38D}"/>
              </a:ext>
            </a:extLst>
          </p:cNvPr>
          <p:cNvSpPr>
            <a:spLocks noGrp="1"/>
          </p:cNvSpPr>
          <p:nvPr>
            <p:ph type="title"/>
          </p:nvPr>
        </p:nvSpPr>
        <p:spPr>
          <a:xfrm>
            <a:off x="914440" y="2663189"/>
            <a:ext cx="7181496" cy="387798"/>
          </a:xfrm>
        </p:spPr>
        <p:txBody>
          <a:bodyPr/>
          <a:lstStyle/>
          <a:p>
            <a:r>
              <a:rPr lang="en-US" sz="3200" b="1" dirty="0">
                <a:solidFill>
                  <a:srgbClr val="FF0000"/>
                </a:solidFill>
              </a:rPr>
              <a:t>LAB</a:t>
            </a:r>
          </a:p>
        </p:txBody>
      </p:sp>
    </p:spTree>
    <p:extLst>
      <p:ext uri="{BB962C8B-B14F-4D97-AF65-F5344CB8AC3E}">
        <p14:creationId xmlns:p14="http://schemas.microsoft.com/office/powerpoint/2010/main" val="177659564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RDS for PostgreSQL - Snapshot Backup</a:t>
            </a:r>
          </a:p>
        </p:txBody>
      </p:sp>
      <p:sp>
        <p:nvSpPr>
          <p:cNvPr id="39" name="Content Placeholder 2"/>
          <p:cNvSpPr txBox="1">
            <a:spLocks/>
          </p:cNvSpPr>
          <p:nvPr/>
        </p:nvSpPr>
        <p:spPr>
          <a:xfrm>
            <a:off x="342901" y="1017287"/>
            <a:ext cx="5394227" cy="3748999"/>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Automated backups</a:t>
            </a:r>
          </a:p>
          <a:p>
            <a:pPr marL="457200" indent="-457200">
              <a:buFont typeface="Arial" panose="020B0604020202020204" pitchFamily="34" charset="0"/>
              <a:buChar char="•"/>
            </a:pPr>
            <a:r>
              <a:rPr lang="en-US" sz="1800" dirty="0"/>
              <a:t>Scheduled daily backup of entire instance</a:t>
            </a:r>
          </a:p>
          <a:p>
            <a:pPr marL="457200" indent="-457200">
              <a:buFont typeface="Arial" panose="020B0604020202020204" pitchFamily="34" charset="0"/>
              <a:buChar char="•"/>
            </a:pPr>
            <a:r>
              <a:rPr lang="en-US" sz="1800" dirty="0"/>
              <a:t>Up to 35 day retention for backups</a:t>
            </a:r>
          </a:p>
          <a:p>
            <a:pPr marL="457200" indent="-457200">
              <a:buFont typeface="Arial" panose="020B0604020202020204" pitchFamily="34" charset="0"/>
              <a:buChar char="•"/>
            </a:pPr>
            <a:r>
              <a:rPr lang="en-US" sz="1800" dirty="0"/>
              <a:t>Point-in-Time Recovery to any point in time during the backup retention period</a:t>
            </a:r>
          </a:p>
          <a:p>
            <a:pPr marL="457200" indent="-457200">
              <a:buFont typeface="Arial" panose="020B0604020202020204" pitchFamily="34" charset="0"/>
              <a:buChar char="•"/>
            </a:pPr>
            <a:r>
              <a:rPr lang="en-US" sz="1800" dirty="0"/>
              <a:t>Transaction logs uploaded to S3 every 5 minutes (recovery model set to full)</a:t>
            </a:r>
          </a:p>
          <a:p>
            <a:pPr marL="457200" indent="-457200">
              <a:buFont typeface="Arial" panose="020B0604020202020204" pitchFamily="34" charset="0"/>
              <a:buChar char="•"/>
            </a:pPr>
            <a:r>
              <a:rPr lang="en-US" sz="1800" dirty="0"/>
              <a:t>DB Instance state must be available</a:t>
            </a:r>
            <a:endParaRPr lang="en-US" sz="1100" dirty="0"/>
          </a:p>
          <a:p>
            <a:r>
              <a:rPr lang="en-US" sz="1800" b="1" dirty="0"/>
              <a:t>Manual Snapshots</a:t>
            </a:r>
          </a:p>
          <a:p>
            <a:pPr marL="457200" indent="-457200">
              <a:buFont typeface="Arial" panose="020B0604020202020204" pitchFamily="34" charset="0"/>
              <a:buChar char="•"/>
            </a:pPr>
            <a:r>
              <a:rPr lang="en-US" sz="1800" dirty="0"/>
              <a:t>You can also backup your DB instance manually by creating a DB snapshot</a:t>
            </a:r>
          </a:p>
          <a:p>
            <a:pPr marL="457200" indent="-457200">
              <a:buFont typeface="Arial" panose="020B0604020202020204" pitchFamily="34" charset="0"/>
              <a:buChar char="•"/>
            </a:pPr>
            <a:r>
              <a:rPr lang="en-US" sz="1800" dirty="0"/>
              <a:t>Can be used to create a new RDS instance</a:t>
            </a:r>
          </a:p>
          <a:p>
            <a:pPr marL="457200" indent="-457200">
              <a:buFont typeface="Arial" panose="020B0604020202020204" pitchFamily="34" charset="0"/>
              <a:buChar char="•"/>
            </a:pPr>
            <a:r>
              <a:rPr lang="en-US" sz="1800" dirty="0"/>
              <a:t>Retained until you delete</a:t>
            </a:r>
          </a:p>
          <a:p>
            <a:pPr marL="171450" indent="-171450">
              <a:buFont typeface="Arial" panose="020B0604020202020204" pitchFamily="34" charset="0"/>
              <a:buChar char="•"/>
            </a:pPr>
            <a:endParaRPr lang="en-US" sz="2000" dirty="0"/>
          </a:p>
        </p:txBody>
      </p:sp>
      <p:sp>
        <p:nvSpPr>
          <p:cNvPr id="23" name="TextBox 22"/>
          <p:cNvSpPr txBox="1"/>
          <p:nvPr/>
        </p:nvSpPr>
        <p:spPr>
          <a:xfrm>
            <a:off x="4754878" y="3501545"/>
            <a:ext cx="348270" cy="386537"/>
          </a:xfrm>
          <a:prstGeom prst="rect">
            <a:avLst/>
          </a:prstGeom>
          <a:noFill/>
        </p:spPr>
        <p:txBody>
          <a:bodyPr wrap="none" rtlCol="0">
            <a:spAutoFit/>
          </a:bodyPr>
          <a:lstStyle/>
          <a:p>
            <a:pPr algn="ctr"/>
            <a:r>
              <a:rPr lang="en-US" sz="1200" dirty="0">
                <a:solidFill>
                  <a:schemeClr val="bg1"/>
                </a:solidFill>
              </a:rPr>
              <a:t>DB</a:t>
            </a:r>
          </a:p>
          <a:p>
            <a:pPr algn="ctr"/>
            <a:r>
              <a:rPr lang="en-US" sz="1200" dirty="0">
                <a:solidFill>
                  <a:schemeClr val="bg1"/>
                </a:solidFill>
              </a:rPr>
              <a:t>App</a:t>
            </a:r>
          </a:p>
        </p:txBody>
      </p:sp>
      <p:pic>
        <p:nvPicPr>
          <p:cNvPr id="73" name="Picture 72"/>
          <p:cNvPicPr>
            <a:picLocks noChangeAspect="1"/>
          </p:cNvPicPr>
          <p:nvPr/>
        </p:nvPicPr>
        <p:blipFill>
          <a:blip r:embed="rId3"/>
          <a:stretch>
            <a:fillRect/>
          </a:stretch>
        </p:blipFill>
        <p:spPr>
          <a:xfrm>
            <a:off x="6592422" y="2072292"/>
            <a:ext cx="409209" cy="490338"/>
          </a:xfrm>
          <a:prstGeom prst="rect">
            <a:avLst/>
          </a:prstGeom>
        </p:spPr>
      </p:pic>
      <p:grpSp>
        <p:nvGrpSpPr>
          <p:cNvPr id="77" name="Group 76"/>
          <p:cNvGrpSpPr/>
          <p:nvPr/>
        </p:nvGrpSpPr>
        <p:grpSpPr>
          <a:xfrm>
            <a:off x="7983573" y="2828054"/>
            <a:ext cx="643219" cy="815354"/>
            <a:chOff x="8243342" y="2566525"/>
            <a:chExt cx="626292" cy="955723"/>
          </a:xfrm>
        </p:grpSpPr>
        <p:pic>
          <p:nvPicPr>
            <p:cNvPr id="75" name="Picture 74"/>
            <p:cNvPicPr>
              <a:picLocks noChangeAspect="1"/>
            </p:cNvPicPr>
            <p:nvPr/>
          </p:nvPicPr>
          <p:blipFill>
            <a:blip r:embed="rId4"/>
            <a:stretch>
              <a:fillRect/>
            </a:stretch>
          </p:blipFill>
          <p:spPr>
            <a:xfrm>
              <a:off x="8243342" y="2566525"/>
              <a:ext cx="626292" cy="711650"/>
            </a:xfrm>
            <a:prstGeom prst="rect">
              <a:avLst/>
            </a:prstGeom>
          </p:spPr>
        </p:pic>
        <p:sp>
          <p:nvSpPr>
            <p:cNvPr id="76" name="TextBox 75">
              <a:extLst>
                <a:ext uri="{FF2B5EF4-FFF2-40B4-BE49-F238E27FC236}">
                  <a16:creationId xmlns:a16="http://schemas.microsoft.com/office/drawing/2014/main" id="{83E85AE1-1B41-F84B-9059-2E1F38EAF1AB}"/>
                </a:ext>
              </a:extLst>
            </p:cNvPr>
            <p:cNvSpPr txBox="1"/>
            <p:nvPr/>
          </p:nvSpPr>
          <p:spPr>
            <a:xfrm>
              <a:off x="8289832" y="3242180"/>
              <a:ext cx="539848" cy="280068"/>
            </a:xfrm>
            <a:prstGeom prst="rect">
              <a:avLst/>
            </a:prstGeom>
            <a:noFill/>
          </p:spPr>
          <p:txBody>
            <a:bodyPr wrap="square" rtlCol="0">
              <a:spAutoFit/>
            </a:bodyPr>
            <a:lstStyle/>
            <a:p>
              <a:pPr algn="ctr" defTabSz="914400"/>
              <a:r>
                <a:rPr lang="en-US" sz="1200" dirty="0"/>
                <a:t>S3</a:t>
              </a:r>
              <a:endParaRPr lang="en-US" sz="1400" dirty="0"/>
            </a:p>
          </p:txBody>
        </p:sp>
      </p:grpSp>
      <p:cxnSp>
        <p:nvCxnSpPr>
          <p:cNvPr id="82" name="Elbow Connector 81"/>
          <p:cNvCxnSpPr/>
          <p:nvPr/>
        </p:nvCxnSpPr>
        <p:spPr>
          <a:xfrm rot="16200000" flipH="1">
            <a:off x="6604027" y="1860830"/>
            <a:ext cx="650310" cy="2157731"/>
          </a:xfrm>
          <a:prstGeom prst="bentConnector2">
            <a:avLst/>
          </a:prstGeom>
          <a:ln cmpd="dbl">
            <a:solidFill>
              <a:schemeClr val="accent3"/>
            </a:solidFil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391560" y="1773488"/>
            <a:ext cx="1807390" cy="1062092"/>
            <a:chOff x="2549525" y="760413"/>
            <a:chExt cx="1689100" cy="1733550"/>
          </a:xfrm>
        </p:grpSpPr>
        <p:sp>
          <p:nvSpPr>
            <p:cNvPr id="34" name="Rounded Rectangle 33"/>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chemeClr val="tx1"/>
                </a:solidFill>
              </a:endParaRPr>
            </a:p>
            <a:p>
              <a:pPr algn="ctr" fontAlgn="auto">
                <a:spcBef>
                  <a:spcPts val="0"/>
                </a:spcBef>
                <a:spcAft>
                  <a:spcPts val="0"/>
                </a:spcAft>
                <a:defRPr/>
              </a:pPr>
              <a:endParaRPr lang="en-US" dirty="0">
                <a:solidFill>
                  <a:schemeClr val="tx1"/>
                </a:solidFill>
                <a:cs typeface="Helvetica Neue"/>
              </a:endParaRPr>
            </a:p>
          </p:txBody>
        </p:sp>
        <p:sp>
          <p:nvSpPr>
            <p:cNvPr id="35" name="TextBox 32"/>
            <p:cNvSpPr txBox="1">
              <a:spLocks noChangeArrowheads="1"/>
            </p:cNvSpPr>
            <p:nvPr/>
          </p:nvSpPr>
          <p:spPr bwMode="auto">
            <a:xfrm>
              <a:off x="2549525" y="840618"/>
              <a:ext cx="1557338" cy="310568"/>
            </a:xfrm>
            <a:prstGeom prst="rect">
              <a:avLst/>
            </a:prstGeom>
            <a:noFill/>
            <a:ln w="9525">
              <a:noFill/>
              <a:miter lim="800000"/>
              <a:headEnd/>
              <a:tailEnd/>
            </a:ln>
          </p:spPr>
          <p:txBody>
            <a:bodyPr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b="1" dirty="0">
                  <a:solidFill>
                    <a:srgbClr val="F7981F"/>
                  </a:solidFill>
                  <a:ea typeface="Verdana" pitchFamily="34" charset="0"/>
                  <a:cs typeface="Helvetica Neue"/>
                </a:rPr>
                <a:t>Availability Zone #1</a:t>
              </a:r>
            </a:p>
          </p:txBody>
        </p:sp>
      </p:grpSp>
      <p:sp>
        <p:nvSpPr>
          <p:cNvPr id="20" name="TextBox 19"/>
          <p:cNvSpPr txBox="1"/>
          <p:nvPr/>
        </p:nvSpPr>
        <p:spPr>
          <a:xfrm>
            <a:off x="6664184" y="2961967"/>
            <a:ext cx="1425120" cy="272710"/>
          </a:xfrm>
          <a:prstGeom prst="rect">
            <a:avLst/>
          </a:prstGeom>
          <a:noFill/>
        </p:spPr>
        <p:txBody>
          <a:bodyPr wrap="square" rtlCol="0">
            <a:spAutoFit/>
          </a:bodyPr>
          <a:lstStyle/>
          <a:p>
            <a:r>
              <a:rPr lang="en-US" sz="1200" dirty="0"/>
              <a:t>Transaction Logs</a:t>
            </a:r>
          </a:p>
        </p:txBody>
      </p:sp>
      <p:cxnSp>
        <p:nvCxnSpPr>
          <p:cNvPr id="29" name="Straight Arrow Connector 28"/>
          <p:cNvCxnSpPr/>
          <p:nvPr/>
        </p:nvCxnSpPr>
        <p:spPr>
          <a:xfrm flipV="1">
            <a:off x="6062612" y="2344308"/>
            <a:ext cx="544472" cy="4"/>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657878" y="3292529"/>
            <a:ext cx="1337516" cy="272710"/>
          </a:xfrm>
          <a:prstGeom prst="rect">
            <a:avLst/>
          </a:prstGeom>
          <a:noFill/>
        </p:spPr>
        <p:txBody>
          <a:bodyPr wrap="square" rtlCol="0">
            <a:spAutoFit/>
          </a:bodyPr>
          <a:lstStyle/>
          <a:p>
            <a:r>
              <a:rPr lang="en-US" sz="1200" dirty="0"/>
              <a:t>EBS Snapshot</a:t>
            </a:r>
          </a:p>
        </p:txBody>
      </p:sp>
      <p:sp>
        <p:nvSpPr>
          <p:cNvPr id="88" name="Rectangle 87">
            <a:extLst>
              <a:ext uri="{FF2B5EF4-FFF2-40B4-BE49-F238E27FC236}">
                <a16:creationId xmlns:a16="http://schemas.microsoft.com/office/drawing/2014/main" id="{87E5681D-9156-D949-9101-C618635B7611}"/>
              </a:ext>
            </a:extLst>
          </p:cNvPr>
          <p:cNvSpPr/>
          <p:nvPr/>
        </p:nvSpPr>
        <p:spPr>
          <a:xfrm>
            <a:off x="5303512" y="1383043"/>
            <a:ext cx="3474683" cy="2440090"/>
          </a:xfrm>
          <a:prstGeom prst="rect">
            <a:avLst/>
          </a:prstGeom>
          <a:noFill/>
          <a:ln w="12700" cap="flat" cmpd="sng" algn="ctr">
            <a:solidFill>
              <a:srgbClr val="00A0C8"/>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Arial" panose="020B0604020202020204"/>
                <a:ea typeface="+mn-ea"/>
                <a:cs typeface="+mn-cs"/>
              </a:rPr>
              <a:t>Region</a:t>
            </a:r>
          </a:p>
        </p:txBody>
      </p:sp>
      <p:pic>
        <p:nvPicPr>
          <p:cNvPr id="89" name="Graphic 36">
            <a:extLst>
              <a:ext uri="{FF2B5EF4-FFF2-40B4-BE49-F238E27FC236}">
                <a16:creationId xmlns:a16="http://schemas.microsoft.com/office/drawing/2014/main" id="{602FFB45-B93A-0D4B-B06D-FB470560B13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391560" y="1442083"/>
            <a:ext cx="266347" cy="231845"/>
          </a:xfrm>
          <a:prstGeom prst="rect">
            <a:avLst/>
          </a:prstGeom>
        </p:spPr>
      </p:pic>
      <p:pic>
        <p:nvPicPr>
          <p:cNvPr id="21" name="Graphic 91">
            <a:extLst>
              <a:ext uri="{FF2B5EF4-FFF2-40B4-BE49-F238E27FC236}">
                <a16:creationId xmlns:a16="http://schemas.microsoft.com/office/drawing/2014/main" id="{27FB2519-F2C7-F645-84B8-0D39FCE5B84E}"/>
              </a:ext>
            </a:extLst>
          </p:cNvPr>
          <p:cNvPicPr>
            <a:picLocks noChangeAspect="1"/>
          </p:cNvPicPr>
          <p:nvPr/>
        </p:nvPicPr>
        <p:blipFill>
          <a:blip r:embed="rId7"/>
          <a:stretch>
            <a:fillRect/>
          </a:stretch>
        </p:blipFill>
        <p:spPr>
          <a:xfrm>
            <a:off x="5585879" y="2088768"/>
            <a:ext cx="499817" cy="499817"/>
          </a:xfrm>
          <a:prstGeom prst="rect">
            <a:avLst/>
          </a:prstGeom>
        </p:spPr>
      </p:pic>
    </p:spTree>
    <p:extLst>
      <p:ext uri="{BB962C8B-B14F-4D97-AF65-F5344CB8AC3E}">
        <p14:creationId xmlns:p14="http://schemas.microsoft.com/office/powerpoint/2010/main" val="32057976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vs. Manual Snapshot</a:t>
            </a:r>
          </a:p>
        </p:txBody>
      </p:sp>
      <p:sp>
        <p:nvSpPr>
          <p:cNvPr id="5" name="Content Placeholder 2"/>
          <p:cNvSpPr txBox="1">
            <a:spLocks/>
          </p:cNvSpPr>
          <p:nvPr/>
        </p:nvSpPr>
        <p:spPr>
          <a:xfrm>
            <a:off x="439213" y="1529547"/>
            <a:ext cx="4171300" cy="2858601"/>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Automatically created daily (user configured backup window). </a:t>
            </a:r>
          </a:p>
          <a:p>
            <a:pPr marL="285750" indent="-285750">
              <a:buFont typeface="Arial" panose="020B0604020202020204" pitchFamily="34" charset="0"/>
              <a:buChar char="•"/>
            </a:pPr>
            <a:r>
              <a:rPr lang="en-US" sz="1600" dirty="0"/>
              <a:t>Kept until outside of window (35-day maximum) or instance is deleted</a:t>
            </a:r>
          </a:p>
          <a:p>
            <a:pPr marL="285750" indent="-285750">
              <a:buFont typeface="Arial" panose="020B0604020202020204" pitchFamily="34" charset="0"/>
              <a:buChar char="•"/>
            </a:pPr>
            <a:r>
              <a:rPr lang="en-US" sz="1600" dirty="0"/>
              <a:t>Supports PITR</a:t>
            </a:r>
          </a:p>
          <a:p>
            <a:pPr marL="285750" indent="-285750">
              <a:buFont typeface="Arial" panose="020B0604020202020204" pitchFamily="34" charset="0"/>
              <a:buChar char="•"/>
            </a:pPr>
            <a:r>
              <a:rPr lang="en-US" sz="1600" dirty="0"/>
              <a:t>Good for disaster recovery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6" name="Content Placeholder 3"/>
          <p:cNvSpPr txBox="1">
            <a:spLocks/>
          </p:cNvSpPr>
          <p:nvPr/>
        </p:nvSpPr>
        <p:spPr>
          <a:xfrm>
            <a:off x="4592179" y="1541929"/>
            <a:ext cx="4213492" cy="2858601"/>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Manually created through AWS console, AWS CLI, or Amazon RDS API</a:t>
            </a:r>
          </a:p>
          <a:p>
            <a:pPr marL="285750" indent="-285750">
              <a:buFont typeface="Arial" panose="020B0604020202020204" pitchFamily="34" charset="0"/>
              <a:buChar char="•"/>
            </a:pPr>
            <a:r>
              <a:rPr lang="en-US" sz="1600" dirty="0"/>
              <a:t>Kept until you delete them</a:t>
            </a:r>
          </a:p>
          <a:p>
            <a:pPr marL="285750" indent="-285750">
              <a:buFont typeface="Arial" panose="020B0604020202020204" pitchFamily="34" charset="0"/>
              <a:buChar char="•"/>
            </a:pPr>
            <a:r>
              <a:rPr lang="en-US" sz="1600" dirty="0"/>
              <a:t>Restores to saved snapshot</a:t>
            </a:r>
          </a:p>
          <a:p>
            <a:pPr marL="285750" indent="-285750">
              <a:buFont typeface="Arial" panose="020B0604020202020204" pitchFamily="34" charset="0"/>
              <a:buChar char="•"/>
            </a:pPr>
            <a:r>
              <a:rPr lang="en-US" sz="1600" dirty="0"/>
              <a:t>Use for checkpoint before making large changes, non-production/test environments, final copy before deleting a database or backups that need to be retained for compliance reasons</a:t>
            </a:r>
          </a:p>
        </p:txBody>
      </p:sp>
      <p:sp>
        <p:nvSpPr>
          <p:cNvPr id="7" name="Content Placeholder 4"/>
          <p:cNvSpPr txBox="1">
            <a:spLocks/>
          </p:cNvSpPr>
          <p:nvPr/>
        </p:nvSpPr>
        <p:spPr>
          <a:xfrm>
            <a:off x="4592178" y="1017287"/>
            <a:ext cx="4213493" cy="373697"/>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u="sng" dirty="0">
                <a:solidFill>
                  <a:schemeClr val="tx1"/>
                </a:solidFill>
              </a:rPr>
              <a:t>Manual snapshot</a:t>
            </a:r>
          </a:p>
        </p:txBody>
      </p:sp>
      <p:sp>
        <p:nvSpPr>
          <p:cNvPr id="8" name="Content Placeholder 5"/>
          <p:cNvSpPr txBox="1">
            <a:spLocks/>
          </p:cNvSpPr>
          <p:nvPr/>
        </p:nvSpPr>
        <p:spPr>
          <a:xfrm>
            <a:off x="356616" y="1017287"/>
            <a:ext cx="3941068" cy="373697"/>
          </a:xfrm>
          <a:prstGeom prst="rect">
            <a:avLst/>
          </a:prstGeom>
        </p:spPr>
        <p:txBody>
          <a:bodyPr/>
          <a:lstStyle>
            <a:lvl1pPr marL="0" indent="0" algn="l" defTabSz="457200" rtl="0" eaLnBrk="1" latinLnBrk="0" hangingPunct="1">
              <a:lnSpc>
                <a:spcPct val="90000"/>
              </a:lnSpc>
              <a:spcBef>
                <a:spcPct val="20000"/>
              </a:spcBef>
              <a:buFontTx/>
              <a:buNone/>
              <a:defRPr sz="2400" b="0" i="0" kern="1200">
                <a:gradFill>
                  <a:gsLst>
                    <a:gs pos="43258">
                      <a:srgbClr val="414042"/>
                    </a:gs>
                    <a:gs pos="33000">
                      <a:srgbClr val="414042"/>
                    </a:gs>
                  </a:gsLst>
                  <a:lin ang="5400000" scaled="1"/>
                </a:gra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2000" b="0" i="0" kern="1200">
                <a:gradFill>
                  <a:gsLst>
                    <a:gs pos="43258">
                      <a:srgbClr val="414042"/>
                    </a:gs>
                    <a:gs pos="33000">
                      <a:srgbClr val="414042"/>
                    </a:gs>
                  </a:gsLst>
                  <a:lin ang="5400000" scaled="1"/>
                </a:gra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800" b="0" i="0" kern="1200">
                <a:gradFill>
                  <a:gsLst>
                    <a:gs pos="43258">
                      <a:srgbClr val="414042"/>
                    </a:gs>
                    <a:gs pos="33000">
                      <a:srgbClr val="414042"/>
                    </a:gs>
                  </a:gsLst>
                  <a:lin ang="5400000" scaled="1"/>
                </a:gra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600" b="0" i="0" kern="1200">
                <a:gradFill>
                  <a:gsLst>
                    <a:gs pos="43258">
                      <a:srgbClr val="414042"/>
                    </a:gs>
                    <a:gs pos="33000">
                      <a:srgbClr val="414042"/>
                    </a:gs>
                  </a:gsLst>
                  <a:lin ang="5400000" scaled="1"/>
                </a:gra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u="sng" dirty="0">
                <a:solidFill>
                  <a:schemeClr val="tx1"/>
                </a:solidFill>
              </a:rPr>
              <a:t>Automated Snapshot</a:t>
            </a:r>
          </a:p>
        </p:txBody>
      </p:sp>
      <p:cxnSp>
        <p:nvCxnSpPr>
          <p:cNvPr id="9" name="Straight Connector 8">
            <a:extLst>
              <a:ext uri="{FF2B5EF4-FFF2-40B4-BE49-F238E27FC236}">
                <a16:creationId xmlns:a16="http://schemas.microsoft.com/office/drawing/2014/main" id="{57091806-1958-4C03-8ECB-4EBE48371D91}"/>
              </a:ext>
            </a:extLst>
          </p:cNvPr>
          <p:cNvCxnSpPr/>
          <p:nvPr/>
        </p:nvCxnSpPr>
        <p:spPr>
          <a:xfrm>
            <a:off x="4389122" y="1108726"/>
            <a:ext cx="0" cy="3045203"/>
          </a:xfrm>
          <a:prstGeom prst="line">
            <a:avLst/>
          </a:prstGeom>
          <a:noFill/>
          <a:ln w="12700" cap="rnd" cmpd="sng" algn="ctr">
            <a:solidFill>
              <a:schemeClr val="accent6">
                <a:lumMod val="20000"/>
                <a:lumOff val="80000"/>
              </a:schemeClr>
            </a:solidFill>
            <a:prstDash val="solid"/>
          </a:ln>
          <a:effectLst/>
        </p:spPr>
      </p:cxnSp>
    </p:spTree>
    <p:extLst>
      <p:ext uri="{BB962C8B-B14F-4D97-AF65-F5344CB8AC3E}">
        <p14:creationId xmlns:p14="http://schemas.microsoft.com/office/powerpoint/2010/main" val="7296179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EAD7-4CBE-45B8-AECA-8F767C17B3F3}"/>
              </a:ext>
            </a:extLst>
          </p:cNvPr>
          <p:cNvSpPr>
            <a:spLocks noGrp="1"/>
          </p:cNvSpPr>
          <p:nvPr>
            <p:ph type="title"/>
          </p:nvPr>
        </p:nvSpPr>
        <p:spPr>
          <a:xfrm>
            <a:off x="342900" y="354012"/>
            <a:ext cx="8205304" cy="729430"/>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RDS for PostgreSQL - EBS Snapshot</a:t>
            </a:r>
            <a:r>
              <a:rPr lang="en-US" dirty="0">
                <a:latin typeface="Amazon Ember" panose="020B0603020204020204" pitchFamily="34" charset="0"/>
                <a:ea typeface="Amazon Ember" panose="020B0603020204020204" pitchFamily="34" charset="0"/>
                <a:cs typeface="Amazon Ember" panose="020B0603020204020204" pitchFamily="34" charset="0"/>
              </a:rPr>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sz="1800" b="0" dirty="0">
                <a:solidFill>
                  <a:srgbClr val="FE9900"/>
                </a:solidFill>
                <a:latin typeface="Amazon Ember" panose="020B0603020204020204" pitchFamily="34" charset="0"/>
                <a:ea typeface="Amazon Ember" panose="020B0603020204020204" pitchFamily="34" charset="0"/>
                <a:cs typeface="Amazon Ember" panose="020B0603020204020204" pitchFamily="34" charset="0"/>
              </a:rPr>
              <a:t>Backups of your entire database instance in Amazon S3</a:t>
            </a:r>
          </a:p>
        </p:txBody>
      </p:sp>
      <p:sp>
        <p:nvSpPr>
          <p:cNvPr id="53" name="Content Placeholder 2">
            <a:extLst>
              <a:ext uri="{FF2B5EF4-FFF2-40B4-BE49-F238E27FC236}">
                <a16:creationId xmlns:a16="http://schemas.microsoft.com/office/drawing/2014/main" id="{C86F7B51-FB5F-440C-B035-8C310F6201B6}"/>
              </a:ext>
            </a:extLst>
          </p:cNvPr>
          <p:cNvSpPr txBox="1">
            <a:spLocks/>
          </p:cNvSpPr>
          <p:nvPr/>
        </p:nvSpPr>
        <p:spPr>
          <a:xfrm>
            <a:off x="342899" y="1337774"/>
            <a:ext cx="2766077" cy="3736407"/>
          </a:xfrm>
          <a:prstGeom prst="rect">
            <a:avLst/>
          </a:prstGeom>
        </p:spPr>
        <p:txBody>
          <a:bodyPr wrap="square" lIns="0" tIns="0" rIns="0" bIns="0" anchor="t" anchorCtr="0">
            <a:spAutoFit/>
          </a:bodyPr>
          <a:lstStyle>
            <a:defPPr>
              <a:defRPr lang="en-US"/>
            </a:defPPr>
            <a:lvl1pPr indent="0">
              <a:lnSpc>
                <a:spcPct val="90000"/>
              </a:lnSpc>
              <a:spcBef>
                <a:spcPct val="20000"/>
              </a:spcBef>
              <a:buFontTx/>
              <a:buNone/>
              <a:defRPr b="0" i="0" spc="-20">
                <a:gradFill>
                  <a:gsLst>
                    <a:gs pos="61236">
                      <a:schemeClr val="accent1"/>
                    </a:gs>
                    <a:gs pos="47191">
                      <a:schemeClr val="accent1"/>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spcBef>
                <a:spcPct val="20000"/>
              </a:spcBef>
              <a:buFont typeface="Arial"/>
              <a:buChar char="•"/>
              <a:defRPr sz="2000" b="0" i="0">
                <a:solidFill>
                  <a:srgbClr val="414042"/>
                </a:solidFill>
                <a:latin typeface="Amazon Ember Regular" charset="0"/>
                <a:cs typeface="Amazon Ember Regular" charset="0"/>
              </a:defRPr>
            </a:lvl2pPr>
            <a:lvl3pPr marL="1143000" indent="-228600">
              <a:spcBef>
                <a:spcPct val="20000"/>
              </a:spcBef>
              <a:buFont typeface="Arial"/>
              <a:buChar char="•"/>
              <a:defRPr b="0" i="0">
                <a:solidFill>
                  <a:srgbClr val="414042"/>
                </a:solidFill>
                <a:latin typeface="Amazon Ember Regular" charset="0"/>
                <a:cs typeface="Amazon Ember Regular" charset="0"/>
              </a:defRPr>
            </a:lvl3pPr>
            <a:lvl4pPr marL="1600200" indent="-228600">
              <a:spcBef>
                <a:spcPct val="20000"/>
              </a:spcBef>
              <a:buFont typeface="Arial"/>
              <a:buChar char="–"/>
              <a:defRPr sz="1600" b="0" i="0">
                <a:solidFill>
                  <a:srgbClr val="414042"/>
                </a:solidFill>
                <a:latin typeface="Amazon Ember Regular" charset="0"/>
                <a:cs typeface="Amazon Ember Regular" charset="0"/>
              </a:defRPr>
            </a:lvl4pPr>
            <a:lvl5pPr marL="2057400" indent="-228600">
              <a:spcBef>
                <a:spcPct val="20000"/>
              </a:spcBef>
              <a:buFont typeface="Arial"/>
              <a:buChar char="»"/>
              <a:defRPr sz="1600" b="0" i="0">
                <a:solidFill>
                  <a:srgbClr val="414042"/>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215900" indent="-215900">
              <a:spcBef>
                <a:spcPts val="600"/>
              </a:spcBef>
              <a:spcAft>
                <a:spcPts val="600"/>
              </a:spcAft>
              <a:buClr>
                <a:schemeClr val="tx1"/>
              </a:buClr>
              <a:buSzPct val="80000"/>
              <a:buFont typeface="Arial" panose="020B0604020202020204" pitchFamily="34" charset="0"/>
              <a:buChar char="•"/>
              <a:defRPr/>
            </a:pPr>
            <a:r>
              <a:rPr lang="en-US" sz="1600" dirty="0">
                <a:solidFill>
                  <a:srgbClr val="000000"/>
                </a:solidFill>
                <a:latin typeface="Amazon Ember" charset="0"/>
                <a:ea typeface="Amazon Ember" charset="0"/>
                <a:cs typeface="Amazon Ember" charset="0"/>
              </a:rPr>
              <a:t>RDS Host = EC2 instance with an EBS volume</a:t>
            </a:r>
          </a:p>
          <a:p>
            <a:pPr marL="215900" indent="-215900">
              <a:spcBef>
                <a:spcPts val="600"/>
              </a:spcBef>
              <a:spcAft>
                <a:spcPts val="600"/>
              </a:spcAft>
              <a:buClr>
                <a:schemeClr val="tx1"/>
              </a:buClr>
              <a:buSzPct val="80000"/>
              <a:buFont typeface="Arial" panose="020B0604020202020204" pitchFamily="34" charset="0"/>
              <a:buChar char="•"/>
              <a:defRPr/>
            </a:pPr>
            <a:r>
              <a:rPr lang="en-US" sz="1600" dirty="0">
                <a:solidFill>
                  <a:srgbClr val="000000"/>
                </a:solidFill>
                <a:latin typeface="Amazon Ember" charset="0"/>
                <a:ea typeface="Amazon Ember" charset="0"/>
                <a:cs typeface="Amazon Ember" charset="0"/>
              </a:rPr>
              <a:t>Backups always</a:t>
            </a:r>
            <a:r>
              <a:rPr lang="en-US" sz="1600" dirty="0">
                <a:solidFill>
                  <a:schemeClr val="tx1"/>
                </a:solidFill>
                <a:latin typeface="Amazon Ember" charset="0"/>
                <a:ea typeface="Amazon Ember" charset="0"/>
                <a:cs typeface="Amazon Ember" charset="0"/>
              </a:rPr>
              <a:t> incremental</a:t>
            </a:r>
          </a:p>
          <a:p>
            <a:pPr marL="215900" indent="-215900">
              <a:spcBef>
                <a:spcPts val="600"/>
              </a:spcBef>
              <a:spcAft>
                <a:spcPts val="600"/>
              </a:spcAft>
              <a:buClr>
                <a:schemeClr val="tx1"/>
              </a:buClr>
              <a:buSzPct val="80000"/>
              <a:buFont typeface="Arial" panose="020B0604020202020204" pitchFamily="34" charset="0"/>
              <a:buChar char="•"/>
              <a:defRPr/>
            </a:pPr>
            <a:r>
              <a:rPr lang="en-US" sz="1600" dirty="0">
                <a:solidFill>
                  <a:schemeClr val="tx1"/>
                </a:solidFill>
                <a:latin typeface="Amazon Ember" charset="0"/>
                <a:ea typeface="Amazon Ember" charset="0"/>
                <a:cs typeface="Amazon Ember" charset="0"/>
              </a:rPr>
              <a:t>Amazon S3 </a:t>
            </a:r>
            <a:r>
              <a:rPr lang="en-US" sz="1600" dirty="0">
                <a:solidFill>
                  <a:schemeClr val="tx1"/>
                </a:solidFill>
                <a:latin typeface="Amazon Ember" charset="0"/>
                <a:ea typeface="Amazon Ember" charset="0"/>
                <a:cs typeface="Amazon Ember" charset="0"/>
                <a:sym typeface="Wingdings"/>
              </a:rPr>
              <a:t> </a:t>
            </a:r>
            <a:r>
              <a:rPr lang="pt-BR" sz="1600" dirty="0">
                <a:solidFill>
                  <a:schemeClr val="tx1"/>
                </a:solidFill>
                <a:latin typeface="Amazon Ember" charset="0"/>
                <a:ea typeface="Amazon Ember" charset="0"/>
                <a:cs typeface="Amazon Ember" charset="0"/>
                <a:sym typeface="Wingdings"/>
              </a:rPr>
              <a:t>99.999999999% durability</a:t>
            </a:r>
            <a:endParaRPr lang="en-US" sz="1600" dirty="0">
              <a:solidFill>
                <a:schemeClr val="tx1"/>
              </a:solidFill>
              <a:latin typeface="Amazon Ember" charset="0"/>
              <a:ea typeface="Amazon Ember" charset="0"/>
              <a:cs typeface="Amazon Ember" charset="0"/>
            </a:endParaRPr>
          </a:p>
          <a:p>
            <a:pPr marL="215900" indent="-215900">
              <a:spcBef>
                <a:spcPts val="600"/>
              </a:spcBef>
              <a:spcAft>
                <a:spcPts val="600"/>
              </a:spcAft>
              <a:buClr>
                <a:schemeClr val="tx1"/>
              </a:buClr>
              <a:buSzPct val="80000"/>
              <a:buFont typeface="Arial" panose="020B0604020202020204" pitchFamily="34" charset="0"/>
              <a:buChar char="•"/>
              <a:defRPr/>
            </a:pPr>
            <a:r>
              <a:rPr lang="en-US" sz="1600" dirty="0">
                <a:solidFill>
                  <a:schemeClr val="tx1"/>
                </a:solidFill>
                <a:latin typeface="Amazon Ember" charset="0"/>
                <a:ea typeface="Amazon Ember" charset="0"/>
                <a:cs typeface="Amazon Ember" charset="0"/>
              </a:rPr>
              <a:t>Inherits encryption</a:t>
            </a:r>
          </a:p>
          <a:p>
            <a:pPr marL="215900" indent="-215900">
              <a:spcBef>
                <a:spcPts val="600"/>
              </a:spcBef>
              <a:spcAft>
                <a:spcPts val="600"/>
              </a:spcAft>
              <a:buClr>
                <a:schemeClr val="tx1"/>
              </a:buClr>
              <a:buSzPct val="80000"/>
              <a:buFont typeface="Arial" panose="020B0604020202020204" pitchFamily="34" charset="0"/>
              <a:buChar char="•"/>
              <a:defRPr/>
            </a:pPr>
            <a:r>
              <a:rPr lang="en-US" sz="1600" dirty="0">
                <a:solidFill>
                  <a:schemeClr val="tx1"/>
                </a:solidFill>
                <a:latin typeface="Amazon Ember" charset="0"/>
                <a:ea typeface="Amazon Ember" charset="0"/>
                <a:cs typeface="Amazon Ember" charset="0"/>
              </a:rPr>
              <a:t>Copy across accounts </a:t>
            </a:r>
          </a:p>
          <a:p>
            <a:pPr marL="215900" indent="-215900">
              <a:spcBef>
                <a:spcPts val="600"/>
              </a:spcBef>
              <a:spcAft>
                <a:spcPts val="600"/>
              </a:spcAft>
              <a:buClr>
                <a:schemeClr val="tx1"/>
              </a:buClr>
              <a:buSzPct val="80000"/>
              <a:buFont typeface="Arial" panose="020B0604020202020204" pitchFamily="34" charset="0"/>
              <a:buChar char="•"/>
              <a:defRPr/>
            </a:pPr>
            <a:r>
              <a:rPr lang="en-US" sz="1600" dirty="0">
                <a:solidFill>
                  <a:schemeClr val="tx1"/>
                </a:solidFill>
                <a:latin typeface="Amazon Ember" charset="0"/>
                <a:ea typeface="Amazon Ember" charset="0"/>
                <a:cs typeface="Amazon Ember" charset="0"/>
              </a:rPr>
              <a:t>Copy across regions -- DR</a:t>
            </a:r>
          </a:p>
          <a:p>
            <a:pPr marL="215900" indent="-215900">
              <a:spcBef>
                <a:spcPts val="600"/>
              </a:spcBef>
              <a:spcAft>
                <a:spcPts val="600"/>
              </a:spcAft>
              <a:buClr>
                <a:schemeClr val="tx1"/>
              </a:buClr>
              <a:buSzPct val="80000"/>
              <a:buFont typeface="Arial" panose="020B0604020202020204" pitchFamily="34" charset="0"/>
              <a:buChar char="•"/>
              <a:defRPr/>
            </a:pPr>
            <a:r>
              <a:rPr lang="en-US" sz="1600" dirty="0">
                <a:solidFill>
                  <a:schemeClr val="tx1"/>
                </a:solidFill>
                <a:latin typeface="Amazon Ember" charset="0"/>
                <a:ea typeface="Amazon Ember" charset="0"/>
                <a:cs typeface="Amazon Ember" charset="0"/>
              </a:rPr>
              <a:t>Copy automatic to manual – long term retention, beyond 35 days</a:t>
            </a:r>
          </a:p>
          <a:p>
            <a:pPr marL="215900" indent="-215900">
              <a:spcBef>
                <a:spcPts val="600"/>
              </a:spcBef>
              <a:spcAft>
                <a:spcPts val="600"/>
              </a:spcAft>
              <a:buClr>
                <a:schemeClr val="tx1"/>
              </a:buClr>
              <a:buSzPct val="80000"/>
              <a:buFont typeface="Arial" panose="020B0604020202020204" pitchFamily="34" charset="0"/>
              <a:buChar char="•"/>
              <a:defRPr/>
            </a:pPr>
            <a:endParaRPr lang="en-US" sz="1600" dirty="0">
              <a:solidFill>
                <a:schemeClr val="tx1"/>
              </a:solidFill>
              <a:latin typeface="Amazon Ember" charset="0"/>
              <a:ea typeface="Amazon Ember" charset="0"/>
              <a:cs typeface="Amazon Ember" charset="0"/>
            </a:endParaRPr>
          </a:p>
        </p:txBody>
      </p:sp>
      <p:cxnSp>
        <p:nvCxnSpPr>
          <p:cNvPr id="54" name="Straight Connector 53">
            <a:extLst>
              <a:ext uri="{FF2B5EF4-FFF2-40B4-BE49-F238E27FC236}">
                <a16:creationId xmlns:a16="http://schemas.microsoft.com/office/drawing/2014/main" id="{57091806-1958-4C03-8ECB-4EBE48371D91}"/>
              </a:ext>
            </a:extLst>
          </p:cNvPr>
          <p:cNvCxnSpPr/>
          <p:nvPr/>
        </p:nvCxnSpPr>
        <p:spPr>
          <a:xfrm>
            <a:off x="3228975" y="1241571"/>
            <a:ext cx="0" cy="3045203"/>
          </a:xfrm>
          <a:prstGeom prst="line">
            <a:avLst/>
          </a:prstGeom>
          <a:noFill/>
          <a:ln w="12700" cap="rnd" cmpd="sng" algn="ctr">
            <a:solidFill>
              <a:schemeClr val="accent6">
                <a:lumMod val="20000"/>
                <a:lumOff val="80000"/>
              </a:schemeClr>
            </a:solidFill>
            <a:prstDash val="solid"/>
          </a:ln>
          <a:effectLst/>
        </p:spPr>
      </p:cxnSp>
      <p:pic>
        <p:nvPicPr>
          <p:cNvPr id="4" name="Picture 3">
            <a:extLst>
              <a:ext uri="{FF2B5EF4-FFF2-40B4-BE49-F238E27FC236}">
                <a16:creationId xmlns:a16="http://schemas.microsoft.com/office/drawing/2014/main" id="{EA26BBFF-013E-FF4B-ADE7-280F7B76B1EF}"/>
              </a:ext>
            </a:extLst>
          </p:cNvPr>
          <p:cNvPicPr>
            <a:picLocks noChangeAspect="1"/>
          </p:cNvPicPr>
          <p:nvPr/>
        </p:nvPicPr>
        <p:blipFill>
          <a:blip r:embed="rId3"/>
          <a:stretch>
            <a:fillRect/>
          </a:stretch>
        </p:blipFill>
        <p:spPr>
          <a:xfrm>
            <a:off x="3413733" y="1337774"/>
            <a:ext cx="4978625" cy="2852796"/>
          </a:xfrm>
          <a:prstGeom prst="rect">
            <a:avLst/>
          </a:prstGeom>
        </p:spPr>
      </p:pic>
    </p:spTree>
    <p:extLst>
      <p:ext uri="{BB962C8B-B14F-4D97-AF65-F5344CB8AC3E}">
        <p14:creationId xmlns:p14="http://schemas.microsoft.com/office/powerpoint/2010/main" val="3187640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350"/>
                                        <p:tgtEl>
                                          <p:spTgt spid="53"/>
                                        </p:tgtEl>
                                      </p:cBhvr>
                                    </p:animEffect>
                                  </p:childTnLst>
                                </p:cTn>
                              </p:par>
                              <p:par>
                                <p:cTn id="11" presetID="63" presetClass="path" presetSubtype="0" decel="100000" fill="hold" grpId="1" nodeType="withEffect">
                                  <p:stCondLst>
                                    <p:cond delay="0"/>
                                  </p:stCondLst>
                                  <p:childTnLst>
                                    <p:animMotion origin="layout" path="M -3.05556E-6 -2.96296E-6 L 0.04757 -2.96296E-6 " pathEditMode="relative" rAng="0" ptsTypes="AA">
                                      <p:cBhvr>
                                        <p:cTn id="12" dur="500" spd="-100000" fill="hold"/>
                                        <p:tgtEl>
                                          <p:spTgt spid="53"/>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database backups</a:t>
            </a:r>
          </a:p>
        </p:txBody>
      </p:sp>
      <p:sp>
        <p:nvSpPr>
          <p:cNvPr id="3" name="TextBox 2"/>
          <p:cNvSpPr txBox="1"/>
          <p:nvPr/>
        </p:nvSpPr>
        <p:spPr>
          <a:xfrm>
            <a:off x="342932" y="846469"/>
            <a:ext cx="687689"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Sun</a:t>
            </a:r>
          </a:p>
        </p:txBody>
      </p:sp>
      <p:sp>
        <p:nvSpPr>
          <p:cNvPr id="4" name="TextBox 3"/>
          <p:cNvSpPr txBox="1"/>
          <p:nvPr/>
        </p:nvSpPr>
        <p:spPr>
          <a:xfrm>
            <a:off x="1499928" y="846469"/>
            <a:ext cx="729367"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Mon</a:t>
            </a:r>
          </a:p>
        </p:txBody>
      </p:sp>
      <p:sp>
        <p:nvSpPr>
          <p:cNvPr id="5" name="TextBox 4"/>
          <p:cNvSpPr txBox="1"/>
          <p:nvPr/>
        </p:nvSpPr>
        <p:spPr>
          <a:xfrm>
            <a:off x="2712751" y="846469"/>
            <a:ext cx="663771"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Tue</a:t>
            </a:r>
          </a:p>
        </p:txBody>
      </p:sp>
      <p:sp>
        <p:nvSpPr>
          <p:cNvPr id="6" name="TextBox 5"/>
          <p:cNvSpPr txBox="1"/>
          <p:nvPr/>
        </p:nvSpPr>
        <p:spPr>
          <a:xfrm>
            <a:off x="3845587" y="846469"/>
            <a:ext cx="753604"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Wed</a:t>
            </a:r>
          </a:p>
        </p:txBody>
      </p:sp>
      <p:sp>
        <p:nvSpPr>
          <p:cNvPr id="7" name="TextBox 6"/>
          <p:cNvSpPr txBox="1"/>
          <p:nvPr/>
        </p:nvSpPr>
        <p:spPr>
          <a:xfrm>
            <a:off x="6325372" y="846469"/>
            <a:ext cx="530594"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Fri</a:t>
            </a:r>
          </a:p>
        </p:txBody>
      </p:sp>
      <p:sp>
        <p:nvSpPr>
          <p:cNvPr id="8" name="TextBox 7"/>
          <p:cNvSpPr txBox="1"/>
          <p:nvPr/>
        </p:nvSpPr>
        <p:spPr>
          <a:xfrm>
            <a:off x="5056992" y="846469"/>
            <a:ext cx="673261"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Thu</a:t>
            </a:r>
          </a:p>
        </p:txBody>
      </p:sp>
      <p:sp>
        <p:nvSpPr>
          <p:cNvPr id="9" name="TextBox 8"/>
          <p:cNvSpPr txBox="1"/>
          <p:nvPr/>
        </p:nvSpPr>
        <p:spPr>
          <a:xfrm>
            <a:off x="7434365" y="846469"/>
            <a:ext cx="615553"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Sat</a:t>
            </a:r>
          </a:p>
        </p:txBody>
      </p:sp>
      <p:sp>
        <p:nvSpPr>
          <p:cNvPr id="10" name="Can 9"/>
          <p:cNvSpPr/>
          <p:nvPr/>
        </p:nvSpPr>
        <p:spPr>
          <a:xfrm>
            <a:off x="429163" y="1306732"/>
            <a:ext cx="503204" cy="507448"/>
          </a:xfrm>
          <a:prstGeom prst="can">
            <a:avLst/>
          </a:prstGeom>
          <a:solidFill>
            <a:schemeClr val="accent2"/>
          </a:solid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mazon Ember"/>
                <a:ea typeface="+mn-ea"/>
                <a:cs typeface="+mn-cs"/>
              </a:rPr>
              <a:t>Full</a:t>
            </a:r>
          </a:p>
        </p:txBody>
      </p:sp>
      <p:sp>
        <p:nvSpPr>
          <p:cNvPr id="11" name="Can 10"/>
          <p:cNvSpPr/>
          <p:nvPr/>
        </p:nvSpPr>
        <p:spPr>
          <a:xfrm>
            <a:off x="1610073" y="1306732"/>
            <a:ext cx="503204" cy="507448"/>
          </a:xfrm>
          <a:prstGeom prst="can">
            <a:avLst/>
          </a:prstGeom>
          <a:pattFill prst="pct2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Incremental</a:t>
            </a:r>
          </a:p>
        </p:txBody>
      </p:sp>
      <p:sp>
        <p:nvSpPr>
          <p:cNvPr id="12" name="Can 11"/>
          <p:cNvSpPr/>
          <p:nvPr/>
        </p:nvSpPr>
        <p:spPr>
          <a:xfrm>
            <a:off x="2790983" y="1306731"/>
            <a:ext cx="503204" cy="507448"/>
          </a:xfrm>
          <a:prstGeom prst="can">
            <a:avLst/>
          </a:prstGeom>
          <a:pattFill prst="pct2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Incremental</a:t>
            </a:r>
          </a:p>
        </p:txBody>
      </p:sp>
      <p:sp>
        <p:nvSpPr>
          <p:cNvPr id="13" name="Can 12"/>
          <p:cNvSpPr/>
          <p:nvPr/>
        </p:nvSpPr>
        <p:spPr>
          <a:xfrm>
            <a:off x="3971893" y="1306730"/>
            <a:ext cx="503204" cy="507448"/>
          </a:xfrm>
          <a:prstGeom prst="can">
            <a:avLst/>
          </a:prstGeom>
          <a:pattFill prst="pct3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Cumm</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Incremental</a:t>
            </a:r>
          </a:p>
        </p:txBody>
      </p:sp>
      <p:sp>
        <p:nvSpPr>
          <p:cNvPr id="14" name="Can 13"/>
          <p:cNvSpPr/>
          <p:nvPr/>
        </p:nvSpPr>
        <p:spPr>
          <a:xfrm>
            <a:off x="5152802" y="1306730"/>
            <a:ext cx="503204" cy="507448"/>
          </a:xfrm>
          <a:prstGeom prst="can">
            <a:avLst/>
          </a:prstGeom>
          <a:pattFill prst="pct2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Incremental</a:t>
            </a:r>
          </a:p>
        </p:txBody>
      </p:sp>
      <p:sp>
        <p:nvSpPr>
          <p:cNvPr id="15" name="Can 14"/>
          <p:cNvSpPr/>
          <p:nvPr/>
        </p:nvSpPr>
        <p:spPr>
          <a:xfrm>
            <a:off x="6333712" y="1298880"/>
            <a:ext cx="503204" cy="507448"/>
          </a:xfrm>
          <a:prstGeom prst="can">
            <a:avLst/>
          </a:prstGeom>
          <a:pattFill prst="pct2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Incremental</a:t>
            </a:r>
          </a:p>
        </p:txBody>
      </p:sp>
      <p:sp>
        <p:nvSpPr>
          <p:cNvPr id="16" name="Can 15"/>
          <p:cNvSpPr/>
          <p:nvPr/>
        </p:nvSpPr>
        <p:spPr>
          <a:xfrm>
            <a:off x="7514621" y="1291031"/>
            <a:ext cx="503204" cy="507448"/>
          </a:xfrm>
          <a:prstGeom prst="can">
            <a:avLst/>
          </a:prstGeom>
          <a:pattFill prst="pct6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Cumm</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17" name="Flowchart: Preparation 16"/>
          <p:cNvSpPr/>
          <p:nvPr/>
        </p:nvSpPr>
        <p:spPr bwMode="auto">
          <a:xfrm>
            <a:off x="994308" y="1337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 name="Flowchart: Preparation 17"/>
          <p:cNvSpPr/>
          <p:nvPr/>
        </p:nvSpPr>
        <p:spPr bwMode="auto">
          <a:xfrm>
            <a:off x="994308" y="14328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 name="Flowchart: Preparation 18"/>
          <p:cNvSpPr/>
          <p:nvPr/>
        </p:nvSpPr>
        <p:spPr bwMode="auto">
          <a:xfrm>
            <a:off x="994308" y="15280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 name="Flowchart: Preparation 19"/>
          <p:cNvSpPr/>
          <p:nvPr/>
        </p:nvSpPr>
        <p:spPr bwMode="auto">
          <a:xfrm>
            <a:off x="994308" y="16233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 name="Flowchart: Preparation 20"/>
          <p:cNvSpPr/>
          <p:nvPr/>
        </p:nvSpPr>
        <p:spPr bwMode="auto">
          <a:xfrm>
            <a:off x="994308" y="1718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 name="Flowchart: Preparation 21"/>
          <p:cNvSpPr/>
          <p:nvPr/>
        </p:nvSpPr>
        <p:spPr bwMode="auto">
          <a:xfrm>
            <a:off x="1085142" y="1337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 name="Flowchart: Preparation 22"/>
          <p:cNvSpPr/>
          <p:nvPr/>
        </p:nvSpPr>
        <p:spPr bwMode="auto">
          <a:xfrm>
            <a:off x="1085142" y="14328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 name="Flowchart: Preparation 23"/>
          <p:cNvSpPr/>
          <p:nvPr/>
        </p:nvSpPr>
        <p:spPr bwMode="auto">
          <a:xfrm>
            <a:off x="1085142" y="15280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 name="Flowchart: Preparation 24"/>
          <p:cNvSpPr/>
          <p:nvPr/>
        </p:nvSpPr>
        <p:spPr bwMode="auto">
          <a:xfrm>
            <a:off x="1085142" y="16233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 name="Flowchart: Preparation 25"/>
          <p:cNvSpPr/>
          <p:nvPr/>
        </p:nvSpPr>
        <p:spPr bwMode="auto">
          <a:xfrm>
            <a:off x="1085142" y="1718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 name="Flowchart: Preparation 31"/>
          <p:cNvSpPr/>
          <p:nvPr/>
        </p:nvSpPr>
        <p:spPr bwMode="auto">
          <a:xfrm>
            <a:off x="1179174" y="1337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 name="Flowchart: Preparation 32"/>
          <p:cNvSpPr/>
          <p:nvPr/>
        </p:nvSpPr>
        <p:spPr bwMode="auto">
          <a:xfrm>
            <a:off x="1179174" y="14328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 name="Flowchart: Preparation 33"/>
          <p:cNvSpPr/>
          <p:nvPr/>
        </p:nvSpPr>
        <p:spPr bwMode="auto">
          <a:xfrm>
            <a:off x="1179174" y="15280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 name="Flowchart: Preparation 34"/>
          <p:cNvSpPr/>
          <p:nvPr/>
        </p:nvSpPr>
        <p:spPr bwMode="auto">
          <a:xfrm>
            <a:off x="1179174" y="16233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6" name="Flowchart: Preparation 35"/>
          <p:cNvSpPr/>
          <p:nvPr/>
        </p:nvSpPr>
        <p:spPr bwMode="auto">
          <a:xfrm>
            <a:off x="1179174" y="1718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7" name="Flowchart: Preparation 36"/>
          <p:cNvSpPr/>
          <p:nvPr/>
        </p:nvSpPr>
        <p:spPr bwMode="auto">
          <a:xfrm>
            <a:off x="1270008" y="1337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8" name="Flowchart: Preparation 37"/>
          <p:cNvSpPr/>
          <p:nvPr/>
        </p:nvSpPr>
        <p:spPr bwMode="auto">
          <a:xfrm>
            <a:off x="1270008" y="14328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9" name="Flowchart: Preparation 38"/>
          <p:cNvSpPr/>
          <p:nvPr/>
        </p:nvSpPr>
        <p:spPr bwMode="auto">
          <a:xfrm>
            <a:off x="1270008" y="15280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0" name="Flowchart: Preparation 39"/>
          <p:cNvSpPr/>
          <p:nvPr/>
        </p:nvSpPr>
        <p:spPr bwMode="auto">
          <a:xfrm>
            <a:off x="1270008" y="16233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1" name="Flowchart: Preparation 40"/>
          <p:cNvSpPr/>
          <p:nvPr/>
        </p:nvSpPr>
        <p:spPr bwMode="auto">
          <a:xfrm>
            <a:off x="1270008" y="1718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2" name="Flowchart: Preparation 41"/>
          <p:cNvSpPr/>
          <p:nvPr/>
        </p:nvSpPr>
        <p:spPr bwMode="auto">
          <a:xfrm>
            <a:off x="1368459" y="1337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3" name="Flowchart: Preparation 42"/>
          <p:cNvSpPr/>
          <p:nvPr/>
        </p:nvSpPr>
        <p:spPr bwMode="auto">
          <a:xfrm>
            <a:off x="1368459" y="14328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4" name="Flowchart: Preparation 43"/>
          <p:cNvSpPr/>
          <p:nvPr/>
        </p:nvSpPr>
        <p:spPr bwMode="auto">
          <a:xfrm>
            <a:off x="1368459" y="15280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5" name="Flowchart: Preparation 44"/>
          <p:cNvSpPr/>
          <p:nvPr/>
        </p:nvSpPr>
        <p:spPr bwMode="auto">
          <a:xfrm>
            <a:off x="1368459" y="16233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6" name="Flowchart: Preparation 45"/>
          <p:cNvSpPr/>
          <p:nvPr/>
        </p:nvSpPr>
        <p:spPr bwMode="auto">
          <a:xfrm>
            <a:off x="1368459" y="1718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7" name="Flowchart: Preparation 46"/>
          <p:cNvSpPr/>
          <p:nvPr/>
        </p:nvSpPr>
        <p:spPr bwMode="auto">
          <a:xfrm>
            <a:off x="1459294" y="1337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8" name="Flowchart: Preparation 47"/>
          <p:cNvSpPr/>
          <p:nvPr/>
        </p:nvSpPr>
        <p:spPr bwMode="auto">
          <a:xfrm>
            <a:off x="1459294" y="14328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9" name="Flowchart: Preparation 48"/>
          <p:cNvSpPr/>
          <p:nvPr/>
        </p:nvSpPr>
        <p:spPr bwMode="auto">
          <a:xfrm>
            <a:off x="1459294" y="15280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0" name="Flowchart: Preparation 49"/>
          <p:cNvSpPr/>
          <p:nvPr/>
        </p:nvSpPr>
        <p:spPr bwMode="auto">
          <a:xfrm>
            <a:off x="1459294" y="162330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1" name="Flowchart: Preparation 50"/>
          <p:cNvSpPr/>
          <p:nvPr/>
        </p:nvSpPr>
        <p:spPr bwMode="auto">
          <a:xfrm>
            <a:off x="1459294" y="1718557"/>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nvGrpSpPr>
          <p:cNvPr id="232" name="Group 231"/>
          <p:cNvGrpSpPr/>
          <p:nvPr/>
        </p:nvGrpSpPr>
        <p:grpSpPr>
          <a:xfrm>
            <a:off x="2164219" y="1327372"/>
            <a:ext cx="544729" cy="460744"/>
            <a:chOff x="3462750" y="2123794"/>
            <a:chExt cx="871567" cy="737191"/>
          </a:xfrm>
        </p:grpSpPr>
        <p:sp>
          <p:nvSpPr>
            <p:cNvPr id="52" name="Flowchart: Preparation 51"/>
            <p:cNvSpPr/>
            <p:nvPr/>
          </p:nvSpPr>
          <p:spPr bwMode="auto">
            <a:xfrm>
              <a:off x="346275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3" name="Flowchart: Preparation 52"/>
            <p:cNvSpPr/>
            <p:nvPr/>
          </p:nvSpPr>
          <p:spPr bwMode="auto">
            <a:xfrm>
              <a:off x="346275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4" name="Flowchart: Preparation 53"/>
            <p:cNvSpPr/>
            <p:nvPr/>
          </p:nvSpPr>
          <p:spPr bwMode="auto">
            <a:xfrm>
              <a:off x="346275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5" name="Flowchart: Preparation 54"/>
            <p:cNvSpPr/>
            <p:nvPr/>
          </p:nvSpPr>
          <p:spPr bwMode="auto">
            <a:xfrm>
              <a:off x="346275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6" name="Flowchart: Preparation 55"/>
            <p:cNvSpPr/>
            <p:nvPr/>
          </p:nvSpPr>
          <p:spPr bwMode="auto">
            <a:xfrm>
              <a:off x="346275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7" name="Flowchart: Preparation 56"/>
            <p:cNvSpPr/>
            <p:nvPr/>
          </p:nvSpPr>
          <p:spPr bwMode="auto">
            <a:xfrm>
              <a:off x="360808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8" name="Flowchart: Preparation 57"/>
            <p:cNvSpPr/>
            <p:nvPr/>
          </p:nvSpPr>
          <p:spPr bwMode="auto">
            <a:xfrm>
              <a:off x="360808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9" name="Flowchart: Preparation 58"/>
            <p:cNvSpPr/>
            <p:nvPr/>
          </p:nvSpPr>
          <p:spPr bwMode="auto">
            <a:xfrm>
              <a:off x="360808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0" name="Flowchart: Preparation 59"/>
            <p:cNvSpPr/>
            <p:nvPr/>
          </p:nvSpPr>
          <p:spPr bwMode="auto">
            <a:xfrm>
              <a:off x="360808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1" name="Flowchart: Preparation 60"/>
            <p:cNvSpPr/>
            <p:nvPr/>
          </p:nvSpPr>
          <p:spPr bwMode="auto">
            <a:xfrm>
              <a:off x="360808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2" name="Flowchart: Preparation 61"/>
            <p:cNvSpPr/>
            <p:nvPr/>
          </p:nvSpPr>
          <p:spPr bwMode="auto">
            <a:xfrm>
              <a:off x="375853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3" name="Flowchart: Preparation 62"/>
            <p:cNvSpPr/>
            <p:nvPr/>
          </p:nvSpPr>
          <p:spPr bwMode="auto">
            <a:xfrm>
              <a:off x="375853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4" name="Flowchart: Preparation 63"/>
            <p:cNvSpPr/>
            <p:nvPr/>
          </p:nvSpPr>
          <p:spPr bwMode="auto">
            <a:xfrm>
              <a:off x="375853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5" name="Flowchart: Preparation 64"/>
            <p:cNvSpPr/>
            <p:nvPr/>
          </p:nvSpPr>
          <p:spPr bwMode="auto">
            <a:xfrm>
              <a:off x="375853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6" name="Flowchart: Preparation 65"/>
            <p:cNvSpPr/>
            <p:nvPr/>
          </p:nvSpPr>
          <p:spPr bwMode="auto">
            <a:xfrm>
              <a:off x="375853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7" name="Flowchart: Preparation 66"/>
            <p:cNvSpPr/>
            <p:nvPr/>
          </p:nvSpPr>
          <p:spPr bwMode="auto">
            <a:xfrm>
              <a:off x="390387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8" name="Flowchart: Preparation 67"/>
            <p:cNvSpPr/>
            <p:nvPr/>
          </p:nvSpPr>
          <p:spPr bwMode="auto">
            <a:xfrm>
              <a:off x="390387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9" name="Flowchart: Preparation 68"/>
            <p:cNvSpPr/>
            <p:nvPr/>
          </p:nvSpPr>
          <p:spPr bwMode="auto">
            <a:xfrm>
              <a:off x="390387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0" name="Flowchart: Preparation 69"/>
            <p:cNvSpPr/>
            <p:nvPr/>
          </p:nvSpPr>
          <p:spPr bwMode="auto">
            <a:xfrm>
              <a:off x="390387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1" name="Flowchart: Preparation 70"/>
            <p:cNvSpPr/>
            <p:nvPr/>
          </p:nvSpPr>
          <p:spPr bwMode="auto">
            <a:xfrm>
              <a:off x="390387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2" name="Flowchart: Preparation 71"/>
            <p:cNvSpPr/>
            <p:nvPr/>
          </p:nvSpPr>
          <p:spPr bwMode="auto">
            <a:xfrm>
              <a:off x="4061392"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3" name="Flowchart: Preparation 72"/>
            <p:cNvSpPr/>
            <p:nvPr/>
          </p:nvSpPr>
          <p:spPr bwMode="auto">
            <a:xfrm>
              <a:off x="4061392"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4" name="Flowchart: Preparation 73"/>
            <p:cNvSpPr/>
            <p:nvPr/>
          </p:nvSpPr>
          <p:spPr bwMode="auto">
            <a:xfrm>
              <a:off x="4061392"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5" name="Flowchart: Preparation 74"/>
            <p:cNvSpPr/>
            <p:nvPr/>
          </p:nvSpPr>
          <p:spPr bwMode="auto">
            <a:xfrm>
              <a:off x="4061392"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6" name="Flowchart: Preparation 75"/>
            <p:cNvSpPr/>
            <p:nvPr/>
          </p:nvSpPr>
          <p:spPr bwMode="auto">
            <a:xfrm>
              <a:off x="4061392"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7" name="Flowchart: Preparation 76"/>
            <p:cNvSpPr/>
            <p:nvPr/>
          </p:nvSpPr>
          <p:spPr bwMode="auto">
            <a:xfrm>
              <a:off x="4206727"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8" name="Flowchart: Preparation 77"/>
            <p:cNvSpPr/>
            <p:nvPr/>
          </p:nvSpPr>
          <p:spPr bwMode="auto">
            <a:xfrm>
              <a:off x="4206727"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9" name="Flowchart: Preparation 78"/>
            <p:cNvSpPr/>
            <p:nvPr/>
          </p:nvSpPr>
          <p:spPr bwMode="auto">
            <a:xfrm>
              <a:off x="4206727"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0" name="Flowchart: Preparation 79"/>
            <p:cNvSpPr/>
            <p:nvPr/>
          </p:nvSpPr>
          <p:spPr bwMode="auto">
            <a:xfrm>
              <a:off x="4206727"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1" name="Flowchart: Preparation 80"/>
            <p:cNvSpPr/>
            <p:nvPr/>
          </p:nvSpPr>
          <p:spPr bwMode="auto">
            <a:xfrm>
              <a:off x="4206727"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3" name="Group 232"/>
          <p:cNvGrpSpPr/>
          <p:nvPr/>
        </p:nvGrpSpPr>
        <p:grpSpPr>
          <a:xfrm>
            <a:off x="3371716" y="1322051"/>
            <a:ext cx="544729" cy="460744"/>
            <a:chOff x="5394745" y="2115281"/>
            <a:chExt cx="871567" cy="737191"/>
          </a:xfrm>
        </p:grpSpPr>
        <p:sp>
          <p:nvSpPr>
            <p:cNvPr id="82" name="Flowchart: Preparation 81"/>
            <p:cNvSpPr/>
            <p:nvPr/>
          </p:nvSpPr>
          <p:spPr bwMode="auto">
            <a:xfrm>
              <a:off x="5394745"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3" name="Flowchart: Preparation 82"/>
            <p:cNvSpPr/>
            <p:nvPr/>
          </p:nvSpPr>
          <p:spPr bwMode="auto">
            <a:xfrm>
              <a:off x="5394745"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4" name="Flowchart: Preparation 83"/>
            <p:cNvSpPr/>
            <p:nvPr/>
          </p:nvSpPr>
          <p:spPr bwMode="auto">
            <a:xfrm>
              <a:off x="5394745"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5" name="Flowchart: Preparation 84"/>
            <p:cNvSpPr/>
            <p:nvPr/>
          </p:nvSpPr>
          <p:spPr bwMode="auto">
            <a:xfrm>
              <a:off x="5394745"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6" name="Flowchart: Preparation 85"/>
            <p:cNvSpPr/>
            <p:nvPr/>
          </p:nvSpPr>
          <p:spPr bwMode="auto">
            <a:xfrm>
              <a:off x="5394745"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7" name="Flowchart: Preparation 86"/>
            <p:cNvSpPr/>
            <p:nvPr/>
          </p:nvSpPr>
          <p:spPr bwMode="auto">
            <a:xfrm>
              <a:off x="5540080"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8" name="Flowchart: Preparation 87"/>
            <p:cNvSpPr/>
            <p:nvPr/>
          </p:nvSpPr>
          <p:spPr bwMode="auto">
            <a:xfrm>
              <a:off x="5540080"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9" name="Flowchart: Preparation 88"/>
            <p:cNvSpPr/>
            <p:nvPr/>
          </p:nvSpPr>
          <p:spPr bwMode="auto">
            <a:xfrm>
              <a:off x="5540080"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0" name="Flowchart: Preparation 89"/>
            <p:cNvSpPr/>
            <p:nvPr/>
          </p:nvSpPr>
          <p:spPr bwMode="auto">
            <a:xfrm>
              <a:off x="5540080"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1" name="Flowchart: Preparation 90"/>
            <p:cNvSpPr/>
            <p:nvPr/>
          </p:nvSpPr>
          <p:spPr bwMode="auto">
            <a:xfrm>
              <a:off x="5540080"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2" name="Flowchart: Preparation 91"/>
            <p:cNvSpPr/>
            <p:nvPr/>
          </p:nvSpPr>
          <p:spPr bwMode="auto">
            <a:xfrm>
              <a:off x="5690530"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3" name="Flowchart: Preparation 92"/>
            <p:cNvSpPr/>
            <p:nvPr/>
          </p:nvSpPr>
          <p:spPr bwMode="auto">
            <a:xfrm>
              <a:off x="5690530"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4" name="Flowchart: Preparation 93"/>
            <p:cNvSpPr/>
            <p:nvPr/>
          </p:nvSpPr>
          <p:spPr bwMode="auto">
            <a:xfrm>
              <a:off x="5690530"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5" name="Flowchart: Preparation 94"/>
            <p:cNvSpPr/>
            <p:nvPr/>
          </p:nvSpPr>
          <p:spPr bwMode="auto">
            <a:xfrm>
              <a:off x="5690530"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6" name="Flowchart: Preparation 95"/>
            <p:cNvSpPr/>
            <p:nvPr/>
          </p:nvSpPr>
          <p:spPr bwMode="auto">
            <a:xfrm>
              <a:off x="5690530"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7" name="Flowchart: Preparation 96"/>
            <p:cNvSpPr/>
            <p:nvPr/>
          </p:nvSpPr>
          <p:spPr bwMode="auto">
            <a:xfrm>
              <a:off x="5835865"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8" name="Flowchart: Preparation 97"/>
            <p:cNvSpPr/>
            <p:nvPr/>
          </p:nvSpPr>
          <p:spPr bwMode="auto">
            <a:xfrm>
              <a:off x="5835865"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9" name="Flowchart: Preparation 98"/>
            <p:cNvSpPr/>
            <p:nvPr/>
          </p:nvSpPr>
          <p:spPr bwMode="auto">
            <a:xfrm>
              <a:off x="5835865"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0" name="Flowchart: Preparation 99"/>
            <p:cNvSpPr/>
            <p:nvPr/>
          </p:nvSpPr>
          <p:spPr bwMode="auto">
            <a:xfrm>
              <a:off x="5835865"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1" name="Flowchart: Preparation 100"/>
            <p:cNvSpPr/>
            <p:nvPr/>
          </p:nvSpPr>
          <p:spPr bwMode="auto">
            <a:xfrm>
              <a:off x="5835865"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2" name="Flowchart: Preparation 101"/>
            <p:cNvSpPr/>
            <p:nvPr/>
          </p:nvSpPr>
          <p:spPr bwMode="auto">
            <a:xfrm>
              <a:off x="5993387"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3" name="Flowchart: Preparation 102"/>
            <p:cNvSpPr/>
            <p:nvPr/>
          </p:nvSpPr>
          <p:spPr bwMode="auto">
            <a:xfrm>
              <a:off x="5993387"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4" name="Flowchart: Preparation 103"/>
            <p:cNvSpPr/>
            <p:nvPr/>
          </p:nvSpPr>
          <p:spPr bwMode="auto">
            <a:xfrm>
              <a:off x="5993387"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5" name="Flowchart: Preparation 104"/>
            <p:cNvSpPr/>
            <p:nvPr/>
          </p:nvSpPr>
          <p:spPr bwMode="auto">
            <a:xfrm>
              <a:off x="5993387"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6" name="Flowchart: Preparation 105"/>
            <p:cNvSpPr/>
            <p:nvPr/>
          </p:nvSpPr>
          <p:spPr bwMode="auto">
            <a:xfrm>
              <a:off x="5993387"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7" name="Flowchart: Preparation 106"/>
            <p:cNvSpPr/>
            <p:nvPr/>
          </p:nvSpPr>
          <p:spPr bwMode="auto">
            <a:xfrm>
              <a:off x="6138722"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8" name="Flowchart: Preparation 107"/>
            <p:cNvSpPr/>
            <p:nvPr/>
          </p:nvSpPr>
          <p:spPr bwMode="auto">
            <a:xfrm>
              <a:off x="6138722"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9" name="Flowchart: Preparation 108"/>
            <p:cNvSpPr/>
            <p:nvPr/>
          </p:nvSpPr>
          <p:spPr bwMode="auto">
            <a:xfrm>
              <a:off x="6138722"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0" name="Flowchart: Preparation 109"/>
            <p:cNvSpPr/>
            <p:nvPr/>
          </p:nvSpPr>
          <p:spPr bwMode="auto">
            <a:xfrm>
              <a:off x="6138722"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1" name="Flowchart: Preparation 110"/>
            <p:cNvSpPr/>
            <p:nvPr/>
          </p:nvSpPr>
          <p:spPr bwMode="auto">
            <a:xfrm>
              <a:off x="6138722"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4" name="Group 233"/>
          <p:cNvGrpSpPr/>
          <p:nvPr/>
        </p:nvGrpSpPr>
        <p:grpSpPr>
          <a:xfrm>
            <a:off x="4537641" y="1322977"/>
            <a:ext cx="544729" cy="460744"/>
            <a:chOff x="7260225" y="2116763"/>
            <a:chExt cx="871567" cy="737191"/>
          </a:xfrm>
        </p:grpSpPr>
        <p:sp>
          <p:nvSpPr>
            <p:cNvPr id="112" name="Flowchart: Preparation 111"/>
            <p:cNvSpPr/>
            <p:nvPr/>
          </p:nvSpPr>
          <p:spPr bwMode="auto">
            <a:xfrm>
              <a:off x="7260225"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3" name="Flowchart: Preparation 112"/>
            <p:cNvSpPr/>
            <p:nvPr/>
          </p:nvSpPr>
          <p:spPr bwMode="auto">
            <a:xfrm>
              <a:off x="7260225"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4" name="Flowchart: Preparation 113"/>
            <p:cNvSpPr/>
            <p:nvPr/>
          </p:nvSpPr>
          <p:spPr bwMode="auto">
            <a:xfrm>
              <a:off x="7260225"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5" name="Flowchart: Preparation 114"/>
            <p:cNvSpPr/>
            <p:nvPr/>
          </p:nvSpPr>
          <p:spPr bwMode="auto">
            <a:xfrm>
              <a:off x="7260225"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6" name="Flowchart: Preparation 115"/>
            <p:cNvSpPr/>
            <p:nvPr/>
          </p:nvSpPr>
          <p:spPr bwMode="auto">
            <a:xfrm>
              <a:off x="7260225"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7" name="Flowchart: Preparation 116"/>
            <p:cNvSpPr/>
            <p:nvPr/>
          </p:nvSpPr>
          <p:spPr bwMode="auto">
            <a:xfrm>
              <a:off x="7405560"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8" name="Flowchart: Preparation 117"/>
            <p:cNvSpPr/>
            <p:nvPr/>
          </p:nvSpPr>
          <p:spPr bwMode="auto">
            <a:xfrm>
              <a:off x="7405560"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9" name="Flowchart: Preparation 118"/>
            <p:cNvSpPr/>
            <p:nvPr/>
          </p:nvSpPr>
          <p:spPr bwMode="auto">
            <a:xfrm>
              <a:off x="7405560"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0" name="Flowchart: Preparation 119"/>
            <p:cNvSpPr/>
            <p:nvPr/>
          </p:nvSpPr>
          <p:spPr bwMode="auto">
            <a:xfrm>
              <a:off x="7405560"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1" name="Flowchart: Preparation 120"/>
            <p:cNvSpPr/>
            <p:nvPr/>
          </p:nvSpPr>
          <p:spPr bwMode="auto">
            <a:xfrm>
              <a:off x="7405560"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2" name="Flowchart: Preparation 121"/>
            <p:cNvSpPr/>
            <p:nvPr/>
          </p:nvSpPr>
          <p:spPr bwMode="auto">
            <a:xfrm>
              <a:off x="7556010"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3" name="Flowchart: Preparation 122"/>
            <p:cNvSpPr/>
            <p:nvPr/>
          </p:nvSpPr>
          <p:spPr bwMode="auto">
            <a:xfrm>
              <a:off x="7556010"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4" name="Flowchart: Preparation 123"/>
            <p:cNvSpPr/>
            <p:nvPr/>
          </p:nvSpPr>
          <p:spPr bwMode="auto">
            <a:xfrm>
              <a:off x="7556010"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5" name="Flowchart: Preparation 124"/>
            <p:cNvSpPr/>
            <p:nvPr/>
          </p:nvSpPr>
          <p:spPr bwMode="auto">
            <a:xfrm>
              <a:off x="7556010"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6" name="Flowchart: Preparation 125"/>
            <p:cNvSpPr/>
            <p:nvPr/>
          </p:nvSpPr>
          <p:spPr bwMode="auto">
            <a:xfrm>
              <a:off x="7556010"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7" name="Flowchart: Preparation 126"/>
            <p:cNvSpPr/>
            <p:nvPr/>
          </p:nvSpPr>
          <p:spPr bwMode="auto">
            <a:xfrm>
              <a:off x="7701345"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8" name="Flowchart: Preparation 127"/>
            <p:cNvSpPr/>
            <p:nvPr/>
          </p:nvSpPr>
          <p:spPr bwMode="auto">
            <a:xfrm>
              <a:off x="7701345"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9" name="Flowchart: Preparation 128"/>
            <p:cNvSpPr/>
            <p:nvPr/>
          </p:nvSpPr>
          <p:spPr bwMode="auto">
            <a:xfrm>
              <a:off x="7701345"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0" name="Flowchart: Preparation 129"/>
            <p:cNvSpPr/>
            <p:nvPr/>
          </p:nvSpPr>
          <p:spPr bwMode="auto">
            <a:xfrm>
              <a:off x="7701345"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1" name="Flowchart: Preparation 130"/>
            <p:cNvSpPr/>
            <p:nvPr/>
          </p:nvSpPr>
          <p:spPr bwMode="auto">
            <a:xfrm>
              <a:off x="7701345"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2" name="Flowchart: Preparation 131"/>
            <p:cNvSpPr/>
            <p:nvPr/>
          </p:nvSpPr>
          <p:spPr bwMode="auto">
            <a:xfrm>
              <a:off x="7858867"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3" name="Flowchart: Preparation 132"/>
            <p:cNvSpPr/>
            <p:nvPr/>
          </p:nvSpPr>
          <p:spPr bwMode="auto">
            <a:xfrm>
              <a:off x="7858867"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4" name="Flowchart: Preparation 133"/>
            <p:cNvSpPr/>
            <p:nvPr/>
          </p:nvSpPr>
          <p:spPr bwMode="auto">
            <a:xfrm>
              <a:off x="7858867"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5" name="Flowchart: Preparation 134"/>
            <p:cNvSpPr/>
            <p:nvPr/>
          </p:nvSpPr>
          <p:spPr bwMode="auto">
            <a:xfrm>
              <a:off x="7858867"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6" name="Flowchart: Preparation 135"/>
            <p:cNvSpPr/>
            <p:nvPr/>
          </p:nvSpPr>
          <p:spPr bwMode="auto">
            <a:xfrm>
              <a:off x="7858867"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7" name="Flowchart: Preparation 136"/>
            <p:cNvSpPr/>
            <p:nvPr/>
          </p:nvSpPr>
          <p:spPr bwMode="auto">
            <a:xfrm>
              <a:off x="8004202"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8" name="Flowchart: Preparation 137"/>
            <p:cNvSpPr/>
            <p:nvPr/>
          </p:nvSpPr>
          <p:spPr bwMode="auto">
            <a:xfrm>
              <a:off x="8004202"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9" name="Flowchart: Preparation 138"/>
            <p:cNvSpPr/>
            <p:nvPr/>
          </p:nvSpPr>
          <p:spPr bwMode="auto">
            <a:xfrm>
              <a:off x="8004202"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0" name="Flowchart: Preparation 139"/>
            <p:cNvSpPr/>
            <p:nvPr/>
          </p:nvSpPr>
          <p:spPr bwMode="auto">
            <a:xfrm>
              <a:off x="8004202"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1" name="Flowchart: Preparation 140"/>
            <p:cNvSpPr/>
            <p:nvPr/>
          </p:nvSpPr>
          <p:spPr bwMode="auto">
            <a:xfrm>
              <a:off x="8004202"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5" name="Group 234"/>
          <p:cNvGrpSpPr/>
          <p:nvPr/>
        </p:nvGrpSpPr>
        <p:grpSpPr>
          <a:xfrm>
            <a:off x="5692461" y="1322051"/>
            <a:ext cx="544729" cy="460744"/>
            <a:chOff x="9107937" y="2115281"/>
            <a:chExt cx="871567" cy="737191"/>
          </a:xfrm>
        </p:grpSpPr>
        <p:sp>
          <p:nvSpPr>
            <p:cNvPr id="142" name="Flowchart: Preparation 141"/>
            <p:cNvSpPr/>
            <p:nvPr/>
          </p:nvSpPr>
          <p:spPr bwMode="auto">
            <a:xfrm>
              <a:off x="9107937"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3" name="Flowchart: Preparation 142"/>
            <p:cNvSpPr/>
            <p:nvPr/>
          </p:nvSpPr>
          <p:spPr bwMode="auto">
            <a:xfrm>
              <a:off x="9107937"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4" name="Flowchart: Preparation 143"/>
            <p:cNvSpPr/>
            <p:nvPr/>
          </p:nvSpPr>
          <p:spPr bwMode="auto">
            <a:xfrm>
              <a:off x="9107937"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5" name="Flowchart: Preparation 144"/>
            <p:cNvSpPr/>
            <p:nvPr/>
          </p:nvSpPr>
          <p:spPr bwMode="auto">
            <a:xfrm>
              <a:off x="9107937"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6" name="Flowchart: Preparation 145"/>
            <p:cNvSpPr/>
            <p:nvPr/>
          </p:nvSpPr>
          <p:spPr bwMode="auto">
            <a:xfrm>
              <a:off x="9107937"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7" name="Flowchart: Preparation 146"/>
            <p:cNvSpPr/>
            <p:nvPr/>
          </p:nvSpPr>
          <p:spPr bwMode="auto">
            <a:xfrm>
              <a:off x="9253272"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8" name="Flowchart: Preparation 147"/>
            <p:cNvSpPr/>
            <p:nvPr/>
          </p:nvSpPr>
          <p:spPr bwMode="auto">
            <a:xfrm>
              <a:off x="9253272"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9" name="Flowchart: Preparation 148"/>
            <p:cNvSpPr/>
            <p:nvPr/>
          </p:nvSpPr>
          <p:spPr bwMode="auto">
            <a:xfrm>
              <a:off x="9253272"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0" name="Flowchart: Preparation 149"/>
            <p:cNvSpPr/>
            <p:nvPr/>
          </p:nvSpPr>
          <p:spPr bwMode="auto">
            <a:xfrm>
              <a:off x="9253272"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1" name="Flowchart: Preparation 150"/>
            <p:cNvSpPr/>
            <p:nvPr/>
          </p:nvSpPr>
          <p:spPr bwMode="auto">
            <a:xfrm>
              <a:off x="9253272"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2" name="Flowchart: Preparation 151"/>
            <p:cNvSpPr/>
            <p:nvPr/>
          </p:nvSpPr>
          <p:spPr bwMode="auto">
            <a:xfrm>
              <a:off x="9403722"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3" name="Flowchart: Preparation 152"/>
            <p:cNvSpPr/>
            <p:nvPr/>
          </p:nvSpPr>
          <p:spPr bwMode="auto">
            <a:xfrm>
              <a:off x="9403722"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4" name="Flowchart: Preparation 153"/>
            <p:cNvSpPr/>
            <p:nvPr/>
          </p:nvSpPr>
          <p:spPr bwMode="auto">
            <a:xfrm>
              <a:off x="9403722"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5" name="Flowchart: Preparation 154"/>
            <p:cNvSpPr/>
            <p:nvPr/>
          </p:nvSpPr>
          <p:spPr bwMode="auto">
            <a:xfrm>
              <a:off x="9403722"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6" name="Flowchart: Preparation 155"/>
            <p:cNvSpPr/>
            <p:nvPr/>
          </p:nvSpPr>
          <p:spPr bwMode="auto">
            <a:xfrm>
              <a:off x="9403722"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7" name="Flowchart: Preparation 156"/>
            <p:cNvSpPr/>
            <p:nvPr/>
          </p:nvSpPr>
          <p:spPr bwMode="auto">
            <a:xfrm>
              <a:off x="9549057"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8" name="Flowchart: Preparation 157"/>
            <p:cNvSpPr/>
            <p:nvPr/>
          </p:nvSpPr>
          <p:spPr bwMode="auto">
            <a:xfrm>
              <a:off x="9549057"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9" name="Flowchart: Preparation 158"/>
            <p:cNvSpPr/>
            <p:nvPr/>
          </p:nvSpPr>
          <p:spPr bwMode="auto">
            <a:xfrm>
              <a:off x="9549057"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0" name="Flowchart: Preparation 159"/>
            <p:cNvSpPr/>
            <p:nvPr/>
          </p:nvSpPr>
          <p:spPr bwMode="auto">
            <a:xfrm>
              <a:off x="9549057"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1" name="Flowchart: Preparation 160"/>
            <p:cNvSpPr/>
            <p:nvPr/>
          </p:nvSpPr>
          <p:spPr bwMode="auto">
            <a:xfrm>
              <a:off x="9549057"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2" name="Flowchart: Preparation 161"/>
            <p:cNvSpPr/>
            <p:nvPr/>
          </p:nvSpPr>
          <p:spPr bwMode="auto">
            <a:xfrm>
              <a:off x="9706579"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3" name="Flowchart: Preparation 162"/>
            <p:cNvSpPr/>
            <p:nvPr/>
          </p:nvSpPr>
          <p:spPr bwMode="auto">
            <a:xfrm>
              <a:off x="9706579"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4" name="Flowchart: Preparation 163"/>
            <p:cNvSpPr/>
            <p:nvPr/>
          </p:nvSpPr>
          <p:spPr bwMode="auto">
            <a:xfrm>
              <a:off x="9706579"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5" name="Flowchart: Preparation 164"/>
            <p:cNvSpPr/>
            <p:nvPr/>
          </p:nvSpPr>
          <p:spPr bwMode="auto">
            <a:xfrm>
              <a:off x="9706579"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6" name="Flowchart: Preparation 165"/>
            <p:cNvSpPr/>
            <p:nvPr/>
          </p:nvSpPr>
          <p:spPr bwMode="auto">
            <a:xfrm>
              <a:off x="9706579"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7" name="Flowchart: Preparation 166"/>
            <p:cNvSpPr/>
            <p:nvPr/>
          </p:nvSpPr>
          <p:spPr bwMode="auto">
            <a:xfrm>
              <a:off x="9851914"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8" name="Flowchart: Preparation 167"/>
            <p:cNvSpPr/>
            <p:nvPr/>
          </p:nvSpPr>
          <p:spPr bwMode="auto">
            <a:xfrm>
              <a:off x="9851914"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9" name="Flowchart: Preparation 168"/>
            <p:cNvSpPr/>
            <p:nvPr/>
          </p:nvSpPr>
          <p:spPr bwMode="auto">
            <a:xfrm>
              <a:off x="9851914"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0" name="Flowchart: Preparation 169"/>
            <p:cNvSpPr/>
            <p:nvPr/>
          </p:nvSpPr>
          <p:spPr bwMode="auto">
            <a:xfrm>
              <a:off x="9851914"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1" name="Flowchart: Preparation 170"/>
            <p:cNvSpPr/>
            <p:nvPr/>
          </p:nvSpPr>
          <p:spPr bwMode="auto">
            <a:xfrm>
              <a:off x="9851914"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6" name="Group 235"/>
          <p:cNvGrpSpPr/>
          <p:nvPr/>
        </p:nvGrpSpPr>
        <p:grpSpPr>
          <a:xfrm>
            <a:off x="6905272" y="1305169"/>
            <a:ext cx="544729" cy="460744"/>
            <a:chOff x="11048435" y="2088269"/>
            <a:chExt cx="871567" cy="737191"/>
          </a:xfrm>
        </p:grpSpPr>
        <p:sp>
          <p:nvSpPr>
            <p:cNvPr id="172" name="Flowchart: Preparation 171"/>
            <p:cNvSpPr/>
            <p:nvPr/>
          </p:nvSpPr>
          <p:spPr bwMode="auto">
            <a:xfrm>
              <a:off x="11048435"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3" name="Flowchart: Preparation 172"/>
            <p:cNvSpPr/>
            <p:nvPr/>
          </p:nvSpPr>
          <p:spPr bwMode="auto">
            <a:xfrm>
              <a:off x="11048435"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4" name="Flowchart: Preparation 173"/>
            <p:cNvSpPr/>
            <p:nvPr/>
          </p:nvSpPr>
          <p:spPr bwMode="auto">
            <a:xfrm>
              <a:off x="11048435"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5" name="Flowchart: Preparation 174"/>
            <p:cNvSpPr/>
            <p:nvPr/>
          </p:nvSpPr>
          <p:spPr bwMode="auto">
            <a:xfrm>
              <a:off x="11048435"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6" name="Flowchart: Preparation 175"/>
            <p:cNvSpPr/>
            <p:nvPr/>
          </p:nvSpPr>
          <p:spPr bwMode="auto">
            <a:xfrm>
              <a:off x="11048435"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7" name="Flowchart: Preparation 176"/>
            <p:cNvSpPr/>
            <p:nvPr/>
          </p:nvSpPr>
          <p:spPr bwMode="auto">
            <a:xfrm>
              <a:off x="11193770"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8" name="Flowchart: Preparation 177"/>
            <p:cNvSpPr/>
            <p:nvPr/>
          </p:nvSpPr>
          <p:spPr bwMode="auto">
            <a:xfrm>
              <a:off x="11193770"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9" name="Flowchart: Preparation 178"/>
            <p:cNvSpPr/>
            <p:nvPr/>
          </p:nvSpPr>
          <p:spPr bwMode="auto">
            <a:xfrm>
              <a:off x="11193770"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0" name="Flowchart: Preparation 179"/>
            <p:cNvSpPr/>
            <p:nvPr/>
          </p:nvSpPr>
          <p:spPr bwMode="auto">
            <a:xfrm>
              <a:off x="11193770"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1" name="Flowchart: Preparation 180"/>
            <p:cNvSpPr/>
            <p:nvPr/>
          </p:nvSpPr>
          <p:spPr bwMode="auto">
            <a:xfrm>
              <a:off x="11193770"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2" name="Flowchart: Preparation 181"/>
            <p:cNvSpPr/>
            <p:nvPr/>
          </p:nvSpPr>
          <p:spPr bwMode="auto">
            <a:xfrm>
              <a:off x="11344220"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3" name="Flowchart: Preparation 182"/>
            <p:cNvSpPr/>
            <p:nvPr/>
          </p:nvSpPr>
          <p:spPr bwMode="auto">
            <a:xfrm>
              <a:off x="11344220"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4" name="Flowchart: Preparation 183"/>
            <p:cNvSpPr/>
            <p:nvPr/>
          </p:nvSpPr>
          <p:spPr bwMode="auto">
            <a:xfrm>
              <a:off x="11344220"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5" name="Flowchart: Preparation 184"/>
            <p:cNvSpPr/>
            <p:nvPr/>
          </p:nvSpPr>
          <p:spPr bwMode="auto">
            <a:xfrm>
              <a:off x="11344220"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6" name="Flowchart: Preparation 185"/>
            <p:cNvSpPr/>
            <p:nvPr/>
          </p:nvSpPr>
          <p:spPr bwMode="auto">
            <a:xfrm>
              <a:off x="11344220"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7" name="Flowchart: Preparation 186"/>
            <p:cNvSpPr/>
            <p:nvPr/>
          </p:nvSpPr>
          <p:spPr bwMode="auto">
            <a:xfrm>
              <a:off x="11489555"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8" name="Flowchart: Preparation 187"/>
            <p:cNvSpPr/>
            <p:nvPr/>
          </p:nvSpPr>
          <p:spPr bwMode="auto">
            <a:xfrm>
              <a:off x="11489555"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9" name="Flowchart: Preparation 188"/>
            <p:cNvSpPr/>
            <p:nvPr/>
          </p:nvSpPr>
          <p:spPr bwMode="auto">
            <a:xfrm>
              <a:off x="11489555"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0" name="Flowchart: Preparation 189"/>
            <p:cNvSpPr/>
            <p:nvPr/>
          </p:nvSpPr>
          <p:spPr bwMode="auto">
            <a:xfrm>
              <a:off x="11489555"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1" name="Flowchart: Preparation 190"/>
            <p:cNvSpPr/>
            <p:nvPr/>
          </p:nvSpPr>
          <p:spPr bwMode="auto">
            <a:xfrm>
              <a:off x="11489555"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2" name="Flowchart: Preparation 191"/>
            <p:cNvSpPr/>
            <p:nvPr/>
          </p:nvSpPr>
          <p:spPr bwMode="auto">
            <a:xfrm>
              <a:off x="11647077"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3" name="Flowchart: Preparation 192"/>
            <p:cNvSpPr/>
            <p:nvPr/>
          </p:nvSpPr>
          <p:spPr bwMode="auto">
            <a:xfrm>
              <a:off x="11647077"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4" name="Flowchart: Preparation 193"/>
            <p:cNvSpPr/>
            <p:nvPr/>
          </p:nvSpPr>
          <p:spPr bwMode="auto">
            <a:xfrm>
              <a:off x="11647077"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5" name="Flowchart: Preparation 194"/>
            <p:cNvSpPr/>
            <p:nvPr/>
          </p:nvSpPr>
          <p:spPr bwMode="auto">
            <a:xfrm>
              <a:off x="11647077"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6" name="Flowchart: Preparation 195"/>
            <p:cNvSpPr/>
            <p:nvPr/>
          </p:nvSpPr>
          <p:spPr bwMode="auto">
            <a:xfrm>
              <a:off x="11647077"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7" name="Flowchart: Preparation 196"/>
            <p:cNvSpPr/>
            <p:nvPr/>
          </p:nvSpPr>
          <p:spPr bwMode="auto">
            <a:xfrm>
              <a:off x="11792412"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8" name="Flowchart: Preparation 197"/>
            <p:cNvSpPr/>
            <p:nvPr/>
          </p:nvSpPr>
          <p:spPr bwMode="auto">
            <a:xfrm>
              <a:off x="11792412"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9" name="Flowchart: Preparation 198"/>
            <p:cNvSpPr/>
            <p:nvPr/>
          </p:nvSpPr>
          <p:spPr bwMode="auto">
            <a:xfrm>
              <a:off x="11792412"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0" name="Flowchart: Preparation 199"/>
            <p:cNvSpPr/>
            <p:nvPr/>
          </p:nvSpPr>
          <p:spPr bwMode="auto">
            <a:xfrm>
              <a:off x="11792412"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1" name="Flowchart: Preparation 200"/>
            <p:cNvSpPr/>
            <p:nvPr/>
          </p:nvSpPr>
          <p:spPr bwMode="auto">
            <a:xfrm>
              <a:off x="11792412"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7" name="Group 236"/>
          <p:cNvGrpSpPr/>
          <p:nvPr/>
        </p:nvGrpSpPr>
        <p:grpSpPr>
          <a:xfrm>
            <a:off x="8093023" y="1297684"/>
            <a:ext cx="544729" cy="460744"/>
            <a:chOff x="12948836" y="2076294"/>
            <a:chExt cx="871567" cy="737191"/>
          </a:xfrm>
        </p:grpSpPr>
        <p:sp>
          <p:nvSpPr>
            <p:cNvPr id="202" name="Flowchart: Preparation 201"/>
            <p:cNvSpPr/>
            <p:nvPr/>
          </p:nvSpPr>
          <p:spPr bwMode="auto">
            <a:xfrm>
              <a:off x="12948836"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3" name="Flowchart: Preparation 202"/>
            <p:cNvSpPr/>
            <p:nvPr/>
          </p:nvSpPr>
          <p:spPr bwMode="auto">
            <a:xfrm>
              <a:off x="12948836"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4" name="Flowchart: Preparation 203"/>
            <p:cNvSpPr/>
            <p:nvPr/>
          </p:nvSpPr>
          <p:spPr bwMode="auto">
            <a:xfrm>
              <a:off x="12948836"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5" name="Flowchart: Preparation 204"/>
            <p:cNvSpPr/>
            <p:nvPr/>
          </p:nvSpPr>
          <p:spPr bwMode="auto">
            <a:xfrm>
              <a:off x="12948836"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6" name="Flowchart: Preparation 205"/>
            <p:cNvSpPr/>
            <p:nvPr/>
          </p:nvSpPr>
          <p:spPr bwMode="auto">
            <a:xfrm>
              <a:off x="12948836"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7" name="Flowchart: Preparation 206"/>
            <p:cNvSpPr/>
            <p:nvPr/>
          </p:nvSpPr>
          <p:spPr bwMode="auto">
            <a:xfrm>
              <a:off x="13094171"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8" name="Flowchart: Preparation 207"/>
            <p:cNvSpPr/>
            <p:nvPr/>
          </p:nvSpPr>
          <p:spPr bwMode="auto">
            <a:xfrm>
              <a:off x="13094171"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9" name="Flowchart: Preparation 208"/>
            <p:cNvSpPr/>
            <p:nvPr/>
          </p:nvSpPr>
          <p:spPr bwMode="auto">
            <a:xfrm>
              <a:off x="13094171"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0" name="Flowchart: Preparation 209"/>
            <p:cNvSpPr/>
            <p:nvPr/>
          </p:nvSpPr>
          <p:spPr bwMode="auto">
            <a:xfrm>
              <a:off x="13094171"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1" name="Flowchart: Preparation 210"/>
            <p:cNvSpPr/>
            <p:nvPr/>
          </p:nvSpPr>
          <p:spPr bwMode="auto">
            <a:xfrm>
              <a:off x="13094171"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2" name="Flowchart: Preparation 211"/>
            <p:cNvSpPr/>
            <p:nvPr/>
          </p:nvSpPr>
          <p:spPr bwMode="auto">
            <a:xfrm>
              <a:off x="13244621"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3" name="Flowchart: Preparation 212"/>
            <p:cNvSpPr/>
            <p:nvPr/>
          </p:nvSpPr>
          <p:spPr bwMode="auto">
            <a:xfrm>
              <a:off x="13244621"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4" name="Flowchart: Preparation 213"/>
            <p:cNvSpPr/>
            <p:nvPr/>
          </p:nvSpPr>
          <p:spPr bwMode="auto">
            <a:xfrm>
              <a:off x="13244621"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5" name="Flowchart: Preparation 214"/>
            <p:cNvSpPr/>
            <p:nvPr/>
          </p:nvSpPr>
          <p:spPr bwMode="auto">
            <a:xfrm>
              <a:off x="13244621"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6" name="Flowchart: Preparation 215"/>
            <p:cNvSpPr/>
            <p:nvPr/>
          </p:nvSpPr>
          <p:spPr bwMode="auto">
            <a:xfrm>
              <a:off x="13244621"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7" name="Flowchart: Preparation 216"/>
            <p:cNvSpPr/>
            <p:nvPr/>
          </p:nvSpPr>
          <p:spPr bwMode="auto">
            <a:xfrm>
              <a:off x="13389956"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8" name="Flowchart: Preparation 217"/>
            <p:cNvSpPr/>
            <p:nvPr/>
          </p:nvSpPr>
          <p:spPr bwMode="auto">
            <a:xfrm>
              <a:off x="13389956"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9" name="Flowchart: Preparation 218"/>
            <p:cNvSpPr/>
            <p:nvPr/>
          </p:nvSpPr>
          <p:spPr bwMode="auto">
            <a:xfrm>
              <a:off x="13389956"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0" name="Flowchart: Preparation 219"/>
            <p:cNvSpPr/>
            <p:nvPr/>
          </p:nvSpPr>
          <p:spPr bwMode="auto">
            <a:xfrm>
              <a:off x="13389956"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1" name="Flowchart: Preparation 220"/>
            <p:cNvSpPr/>
            <p:nvPr/>
          </p:nvSpPr>
          <p:spPr bwMode="auto">
            <a:xfrm>
              <a:off x="13389956"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2" name="Flowchart: Preparation 221"/>
            <p:cNvSpPr/>
            <p:nvPr/>
          </p:nvSpPr>
          <p:spPr bwMode="auto">
            <a:xfrm>
              <a:off x="13547478"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3" name="Flowchart: Preparation 222"/>
            <p:cNvSpPr/>
            <p:nvPr/>
          </p:nvSpPr>
          <p:spPr bwMode="auto">
            <a:xfrm>
              <a:off x="13547478"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4" name="Flowchart: Preparation 223"/>
            <p:cNvSpPr/>
            <p:nvPr/>
          </p:nvSpPr>
          <p:spPr bwMode="auto">
            <a:xfrm>
              <a:off x="13547478"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5" name="Flowchart: Preparation 224"/>
            <p:cNvSpPr/>
            <p:nvPr/>
          </p:nvSpPr>
          <p:spPr bwMode="auto">
            <a:xfrm>
              <a:off x="13547478"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6" name="Flowchart: Preparation 225"/>
            <p:cNvSpPr/>
            <p:nvPr/>
          </p:nvSpPr>
          <p:spPr bwMode="auto">
            <a:xfrm>
              <a:off x="13547478"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7" name="Flowchart: Preparation 226"/>
            <p:cNvSpPr/>
            <p:nvPr/>
          </p:nvSpPr>
          <p:spPr bwMode="auto">
            <a:xfrm>
              <a:off x="13692813"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8" name="Flowchart: Preparation 227"/>
            <p:cNvSpPr/>
            <p:nvPr/>
          </p:nvSpPr>
          <p:spPr bwMode="auto">
            <a:xfrm>
              <a:off x="13692813"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9" name="Flowchart: Preparation 228"/>
            <p:cNvSpPr/>
            <p:nvPr/>
          </p:nvSpPr>
          <p:spPr bwMode="auto">
            <a:xfrm>
              <a:off x="13692813"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0" name="Flowchart: Preparation 229"/>
            <p:cNvSpPr/>
            <p:nvPr/>
          </p:nvSpPr>
          <p:spPr bwMode="auto">
            <a:xfrm>
              <a:off x="13692813"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1" name="Flowchart: Preparation 230"/>
            <p:cNvSpPr/>
            <p:nvPr/>
          </p:nvSpPr>
          <p:spPr bwMode="auto">
            <a:xfrm>
              <a:off x="13692813"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sp>
        <p:nvSpPr>
          <p:cNvPr id="238" name="TextBox 237"/>
          <p:cNvSpPr txBox="1"/>
          <p:nvPr/>
        </p:nvSpPr>
        <p:spPr>
          <a:xfrm>
            <a:off x="2872200" y="2323272"/>
            <a:ext cx="3399601" cy="461665"/>
          </a:xfrm>
          <a:prstGeom prst="rect">
            <a:avLst/>
          </a:prstGeom>
          <a:noFill/>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Restore Mon Morning</a:t>
            </a:r>
          </a:p>
        </p:txBody>
      </p:sp>
      <p:sp>
        <p:nvSpPr>
          <p:cNvPr id="239" name="Can 238"/>
          <p:cNvSpPr/>
          <p:nvPr/>
        </p:nvSpPr>
        <p:spPr>
          <a:xfrm>
            <a:off x="3199857" y="2756549"/>
            <a:ext cx="503204" cy="507448"/>
          </a:xfrm>
          <a:prstGeom prst="can">
            <a:avLst/>
          </a:prstGeom>
          <a:solidFill>
            <a:schemeClr val="accent2"/>
          </a:solid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mazon Ember"/>
                <a:ea typeface="+mn-ea"/>
                <a:cs typeface="+mn-cs"/>
              </a:rPr>
              <a:t>Full</a:t>
            </a:r>
          </a:p>
        </p:txBody>
      </p:sp>
      <p:sp>
        <p:nvSpPr>
          <p:cNvPr id="240" name="Flowchart: Preparation 239"/>
          <p:cNvSpPr/>
          <p:nvPr/>
        </p:nvSpPr>
        <p:spPr bwMode="auto">
          <a:xfrm>
            <a:off x="5654239" y="279408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1" name="Flowchart: Preparation 240"/>
          <p:cNvSpPr/>
          <p:nvPr/>
        </p:nvSpPr>
        <p:spPr bwMode="auto">
          <a:xfrm>
            <a:off x="5654239" y="288933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2" name="Flowchart: Preparation 241"/>
          <p:cNvSpPr/>
          <p:nvPr/>
        </p:nvSpPr>
        <p:spPr bwMode="auto">
          <a:xfrm>
            <a:off x="5654239" y="298458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3" name="Flowchart: Preparation 242"/>
          <p:cNvSpPr/>
          <p:nvPr/>
        </p:nvSpPr>
        <p:spPr bwMode="auto">
          <a:xfrm>
            <a:off x="5654239" y="307983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4" name="Flowchart: Preparation 243"/>
          <p:cNvSpPr/>
          <p:nvPr/>
        </p:nvSpPr>
        <p:spPr bwMode="auto">
          <a:xfrm>
            <a:off x="5654239" y="317508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5" name="TextBox 244"/>
          <p:cNvSpPr txBox="1"/>
          <p:nvPr/>
        </p:nvSpPr>
        <p:spPr>
          <a:xfrm>
            <a:off x="2701169" y="2322238"/>
            <a:ext cx="3741663" cy="461665"/>
          </a:xfrm>
          <a:prstGeom prst="rect">
            <a:avLst/>
          </a:prstGeom>
          <a:noFill/>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Restore Wed  Afternoon</a:t>
            </a:r>
          </a:p>
        </p:txBody>
      </p:sp>
      <p:sp>
        <p:nvSpPr>
          <p:cNvPr id="246" name="Can 245"/>
          <p:cNvSpPr/>
          <p:nvPr/>
        </p:nvSpPr>
        <p:spPr>
          <a:xfrm>
            <a:off x="4387947" y="2756549"/>
            <a:ext cx="503204" cy="507448"/>
          </a:xfrm>
          <a:prstGeom prst="can">
            <a:avLst/>
          </a:prstGeom>
          <a:pattFill prst="pct2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Incremental</a:t>
            </a:r>
          </a:p>
        </p:txBody>
      </p:sp>
      <p:sp>
        <p:nvSpPr>
          <p:cNvPr id="247" name="Can 246"/>
          <p:cNvSpPr/>
          <p:nvPr/>
        </p:nvSpPr>
        <p:spPr>
          <a:xfrm>
            <a:off x="4991536" y="2756549"/>
            <a:ext cx="503204" cy="507448"/>
          </a:xfrm>
          <a:prstGeom prst="can">
            <a:avLst/>
          </a:prstGeom>
          <a:pattFill prst="pct2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FFFFFF"/>
                </a:solidFill>
                <a:effectLst/>
                <a:uLnTx/>
                <a:uFillTx/>
                <a:latin typeface="Amazon Ember"/>
                <a:ea typeface="+mn-ea"/>
                <a:cs typeface="+mn-cs"/>
              </a:rPr>
              <a:t>Incremental</a:t>
            </a:r>
          </a:p>
        </p:txBody>
      </p:sp>
      <p:sp>
        <p:nvSpPr>
          <p:cNvPr id="248" name="Flowchart: Preparation 247"/>
          <p:cNvSpPr/>
          <p:nvPr/>
        </p:nvSpPr>
        <p:spPr bwMode="auto">
          <a:xfrm>
            <a:off x="5750344" y="27930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9" name="Flowchart: Preparation 248"/>
          <p:cNvSpPr/>
          <p:nvPr/>
        </p:nvSpPr>
        <p:spPr bwMode="auto">
          <a:xfrm>
            <a:off x="5750344" y="288832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0" name="Flowchart: Preparation 249"/>
          <p:cNvSpPr/>
          <p:nvPr/>
        </p:nvSpPr>
        <p:spPr bwMode="auto">
          <a:xfrm>
            <a:off x="5750344" y="29835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1" name="Flowchart: Preparation 250"/>
          <p:cNvSpPr/>
          <p:nvPr/>
        </p:nvSpPr>
        <p:spPr bwMode="auto">
          <a:xfrm>
            <a:off x="5750344" y="307882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2" name="Flowchart: Preparation 251"/>
          <p:cNvSpPr/>
          <p:nvPr/>
        </p:nvSpPr>
        <p:spPr bwMode="auto">
          <a:xfrm>
            <a:off x="5750344" y="31740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3" name="Flowchart: Preparation 252"/>
          <p:cNvSpPr/>
          <p:nvPr/>
        </p:nvSpPr>
        <p:spPr bwMode="auto">
          <a:xfrm>
            <a:off x="5846450" y="27930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4" name="Flowchart: Preparation 253"/>
          <p:cNvSpPr/>
          <p:nvPr/>
        </p:nvSpPr>
        <p:spPr bwMode="auto">
          <a:xfrm>
            <a:off x="5846450" y="288832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5" name="Flowchart: Preparation 254"/>
          <p:cNvSpPr/>
          <p:nvPr/>
        </p:nvSpPr>
        <p:spPr bwMode="auto">
          <a:xfrm>
            <a:off x="5846450" y="29835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6" name="Flowchart: Preparation 255"/>
          <p:cNvSpPr/>
          <p:nvPr/>
        </p:nvSpPr>
        <p:spPr bwMode="auto">
          <a:xfrm>
            <a:off x="5846450" y="307882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7" name="Flowchart: Preparation 256"/>
          <p:cNvSpPr/>
          <p:nvPr/>
        </p:nvSpPr>
        <p:spPr bwMode="auto">
          <a:xfrm>
            <a:off x="5846450" y="31740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8" name="Can 257"/>
          <p:cNvSpPr/>
          <p:nvPr/>
        </p:nvSpPr>
        <p:spPr>
          <a:xfrm>
            <a:off x="3793902" y="2755342"/>
            <a:ext cx="503204" cy="507448"/>
          </a:xfrm>
          <a:prstGeom prst="can">
            <a:avLst/>
          </a:prstGeom>
          <a:pattFill prst="pct6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Cumm</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259" name="TextBox 258"/>
          <p:cNvSpPr txBox="1"/>
          <p:nvPr/>
        </p:nvSpPr>
        <p:spPr>
          <a:xfrm>
            <a:off x="2701169" y="2323219"/>
            <a:ext cx="3741663" cy="461665"/>
          </a:xfrm>
          <a:prstGeom prst="rect">
            <a:avLst/>
          </a:prstGeom>
          <a:noFill/>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Restore Sat Afternoon</a:t>
            </a:r>
          </a:p>
        </p:txBody>
      </p:sp>
      <p:cxnSp>
        <p:nvCxnSpPr>
          <p:cNvPr id="261" name="Straight Connector 260"/>
          <p:cNvCxnSpPr/>
          <p:nvPr/>
        </p:nvCxnSpPr>
        <p:spPr>
          <a:xfrm>
            <a:off x="1073025" y="1140883"/>
            <a:ext cx="4278" cy="774346"/>
          </a:xfrm>
          <a:prstGeom prst="line">
            <a:avLst/>
          </a:prstGeom>
          <a:ln w="19050">
            <a:solidFill>
              <a:srgbClr val="FF0000"/>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263" name="Straight Connector 262"/>
          <p:cNvCxnSpPr/>
          <p:nvPr/>
        </p:nvCxnSpPr>
        <p:spPr>
          <a:xfrm>
            <a:off x="3645910" y="1159932"/>
            <a:ext cx="4278" cy="774346"/>
          </a:xfrm>
          <a:prstGeom prst="line">
            <a:avLst/>
          </a:prstGeom>
          <a:ln w="19050">
            <a:solidFill>
              <a:srgbClr val="FF0000"/>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264" name="Straight Connector 263"/>
          <p:cNvCxnSpPr/>
          <p:nvPr/>
        </p:nvCxnSpPr>
        <p:spPr>
          <a:xfrm>
            <a:off x="7181284" y="1148367"/>
            <a:ext cx="4278" cy="774346"/>
          </a:xfrm>
          <a:prstGeom prst="line">
            <a:avLst/>
          </a:prstGeom>
          <a:ln w="19050">
            <a:solidFill>
              <a:srgbClr val="FF0000"/>
            </a:solidFill>
            <a:headEnd type="none"/>
            <a:tailEnd type="none"/>
          </a:ln>
        </p:spPr>
        <p:style>
          <a:lnRef idx="1">
            <a:schemeClr val="accent5"/>
          </a:lnRef>
          <a:fillRef idx="0">
            <a:schemeClr val="accent5"/>
          </a:fillRef>
          <a:effectRef idx="0">
            <a:schemeClr val="accent5"/>
          </a:effectRef>
          <a:fontRef idx="minor">
            <a:schemeClr val="tx1"/>
          </a:fontRef>
        </p:style>
      </p:cxnSp>
    </p:spTree>
    <p:custDataLst>
      <p:tags r:id="rId1"/>
    </p:custDataLst>
    <p:extLst>
      <p:ext uri="{BB962C8B-B14F-4D97-AF65-F5344CB8AC3E}">
        <p14:creationId xmlns:p14="http://schemas.microsoft.com/office/powerpoint/2010/main" val="8841680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
                                  </p:stCondLst>
                                  <p:childTnLst>
                                    <p:set>
                                      <p:cBhvr>
                                        <p:cTn id="13" dur="1" fill="hold">
                                          <p:stCondLst>
                                            <p:cond delay="0"/>
                                          </p:stCondLst>
                                        </p:cTn>
                                        <p:tgtEl>
                                          <p:spTgt spid="18"/>
                                        </p:tgtEl>
                                        <p:attrNameLst>
                                          <p:attrName>style.visibility</p:attrName>
                                        </p:attrNameLst>
                                      </p:cBhvr>
                                      <p:to>
                                        <p:strVal val="visible"/>
                                      </p:to>
                                    </p:set>
                                  </p:childTnLst>
                                </p:cTn>
                              </p:par>
                            </p:childTnLst>
                          </p:cTn>
                        </p:par>
                        <p:par>
                          <p:cTn id="14" fill="hold">
                            <p:stCondLst>
                              <p:cond delay="50"/>
                            </p:stCondLst>
                            <p:childTnLst>
                              <p:par>
                                <p:cTn id="15" presetID="1" presetClass="entr" presetSubtype="0" fill="hold" grpId="0" nodeType="afterEffect">
                                  <p:stCondLst>
                                    <p:cond delay="50"/>
                                  </p:stCondLst>
                                  <p:childTnLst>
                                    <p:set>
                                      <p:cBhvr>
                                        <p:cTn id="16" dur="1" fill="hold">
                                          <p:stCondLst>
                                            <p:cond delay="0"/>
                                          </p:stCondLst>
                                        </p:cTn>
                                        <p:tgtEl>
                                          <p:spTgt spid="19"/>
                                        </p:tgtEl>
                                        <p:attrNameLst>
                                          <p:attrName>style.visibility</p:attrName>
                                        </p:attrNameLst>
                                      </p:cBhvr>
                                      <p:to>
                                        <p:strVal val="visible"/>
                                      </p:to>
                                    </p:set>
                                  </p:childTnLst>
                                </p:cTn>
                              </p:par>
                            </p:childTnLst>
                          </p:cTn>
                        </p:par>
                        <p:par>
                          <p:cTn id="17" fill="hold">
                            <p:stCondLst>
                              <p:cond delay="100"/>
                            </p:stCondLst>
                            <p:childTnLst>
                              <p:par>
                                <p:cTn id="18" presetID="1" presetClass="entr" presetSubtype="0" fill="hold" grpId="0" nodeType="afterEffect">
                                  <p:stCondLst>
                                    <p:cond delay="5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150"/>
                            </p:stCondLst>
                            <p:childTnLst>
                              <p:par>
                                <p:cTn id="21" presetID="1" presetClass="entr" presetSubtype="0" fill="hold" grpId="0" nodeType="afterEffect">
                                  <p:stCondLst>
                                    <p:cond delay="5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200"/>
                            </p:stCondLst>
                            <p:childTnLst>
                              <p:par>
                                <p:cTn id="24" presetID="1" presetClass="entr" presetSubtype="0" fill="hold" grpId="0" nodeType="afterEffect">
                                  <p:stCondLst>
                                    <p:cond delay="50"/>
                                  </p:stCondLst>
                                  <p:childTnLst>
                                    <p:set>
                                      <p:cBhvr>
                                        <p:cTn id="25" dur="1" fill="hold">
                                          <p:stCondLst>
                                            <p:cond delay="0"/>
                                          </p:stCondLst>
                                        </p:cTn>
                                        <p:tgtEl>
                                          <p:spTgt spid="22"/>
                                        </p:tgtEl>
                                        <p:attrNameLst>
                                          <p:attrName>style.visibility</p:attrName>
                                        </p:attrNameLst>
                                      </p:cBhvr>
                                      <p:to>
                                        <p:strVal val="visible"/>
                                      </p:to>
                                    </p:set>
                                  </p:childTnLst>
                                </p:cTn>
                              </p:par>
                            </p:childTnLst>
                          </p:cTn>
                        </p:par>
                        <p:par>
                          <p:cTn id="26" fill="hold">
                            <p:stCondLst>
                              <p:cond delay="250"/>
                            </p:stCondLst>
                            <p:childTnLst>
                              <p:par>
                                <p:cTn id="27" presetID="1" presetClass="entr" presetSubtype="0" fill="hold" grpId="0" nodeType="afterEffect">
                                  <p:stCondLst>
                                    <p:cond delay="50"/>
                                  </p:stCondLst>
                                  <p:childTnLst>
                                    <p:set>
                                      <p:cBhvr>
                                        <p:cTn id="28" dur="1" fill="hold">
                                          <p:stCondLst>
                                            <p:cond delay="0"/>
                                          </p:stCondLst>
                                        </p:cTn>
                                        <p:tgtEl>
                                          <p:spTgt spid="23"/>
                                        </p:tgtEl>
                                        <p:attrNameLst>
                                          <p:attrName>style.visibility</p:attrName>
                                        </p:attrNameLst>
                                      </p:cBhvr>
                                      <p:to>
                                        <p:strVal val="visible"/>
                                      </p:to>
                                    </p:set>
                                  </p:childTnLst>
                                </p:cTn>
                              </p:par>
                            </p:childTnLst>
                          </p:cTn>
                        </p:par>
                        <p:par>
                          <p:cTn id="29" fill="hold">
                            <p:stCondLst>
                              <p:cond delay="300"/>
                            </p:stCondLst>
                            <p:childTnLst>
                              <p:par>
                                <p:cTn id="30" presetID="1" presetClass="entr" presetSubtype="0" fill="hold" grpId="0" nodeType="afterEffect">
                                  <p:stCondLst>
                                    <p:cond delay="50"/>
                                  </p:stCondLst>
                                  <p:childTnLst>
                                    <p:set>
                                      <p:cBhvr>
                                        <p:cTn id="31" dur="1" fill="hold">
                                          <p:stCondLst>
                                            <p:cond delay="0"/>
                                          </p:stCondLst>
                                        </p:cTn>
                                        <p:tgtEl>
                                          <p:spTgt spid="24"/>
                                        </p:tgtEl>
                                        <p:attrNameLst>
                                          <p:attrName>style.visibility</p:attrName>
                                        </p:attrNameLst>
                                      </p:cBhvr>
                                      <p:to>
                                        <p:strVal val="visible"/>
                                      </p:to>
                                    </p:set>
                                  </p:childTnLst>
                                </p:cTn>
                              </p:par>
                            </p:childTnLst>
                          </p:cTn>
                        </p:par>
                        <p:par>
                          <p:cTn id="32" fill="hold">
                            <p:stCondLst>
                              <p:cond delay="350"/>
                            </p:stCondLst>
                            <p:childTnLst>
                              <p:par>
                                <p:cTn id="33" presetID="1" presetClass="entr" presetSubtype="0" fill="hold" grpId="0" nodeType="afterEffect">
                                  <p:stCondLst>
                                    <p:cond delay="5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400"/>
                            </p:stCondLst>
                            <p:childTnLst>
                              <p:par>
                                <p:cTn id="36" presetID="1" presetClass="entr" presetSubtype="0" fill="hold" grpId="0" nodeType="afterEffect">
                                  <p:stCondLst>
                                    <p:cond delay="5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450"/>
                            </p:stCondLst>
                            <p:childTnLst>
                              <p:par>
                                <p:cTn id="39" presetID="1" presetClass="entr" presetSubtype="0" fill="hold" grpId="0" nodeType="afterEffect">
                                  <p:stCondLst>
                                    <p:cond delay="50"/>
                                  </p:stCondLst>
                                  <p:childTnLst>
                                    <p:set>
                                      <p:cBhvr>
                                        <p:cTn id="40" dur="1" fill="hold">
                                          <p:stCondLst>
                                            <p:cond delay="0"/>
                                          </p:stCondLst>
                                        </p:cTn>
                                        <p:tgtEl>
                                          <p:spTgt spid="32"/>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50"/>
                                  </p:stCondLst>
                                  <p:childTnLst>
                                    <p:set>
                                      <p:cBhvr>
                                        <p:cTn id="43" dur="1" fill="hold">
                                          <p:stCondLst>
                                            <p:cond delay="0"/>
                                          </p:stCondLst>
                                        </p:cTn>
                                        <p:tgtEl>
                                          <p:spTgt spid="33"/>
                                        </p:tgtEl>
                                        <p:attrNameLst>
                                          <p:attrName>style.visibility</p:attrName>
                                        </p:attrNameLst>
                                      </p:cBhvr>
                                      <p:to>
                                        <p:strVal val="visible"/>
                                      </p:to>
                                    </p:set>
                                  </p:childTnLst>
                                </p:cTn>
                              </p:par>
                            </p:childTnLst>
                          </p:cTn>
                        </p:par>
                        <p:par>
                          <p:cTn id="44" fill="hold">
                            <p:stCondLst>
                              <p:cond delay="550"/>
                            </p:stCondLst>
                            <p:childTnLst>
                              <p:par>
                                <p:cTn id="45" presetID="1" presetClass="entr" presetSubtype="0" fill="hold" grpId="0" nodeType="afterEffect">
                                  <p:stCondLst>
                                    <p:cond delay="50"/>
                                  </p:stCondLst>
                                  <p:childTnLst>
                                    <p:set>
                                      <p:cBhvr>
                                        <p:cTn id="46" dur="1" fill="hold">
                                          <p:stCondLst>
                                            <p:cond delay="0"/>
                                          </p:stCondLst>
                                        </p:cTn>
                                        <p:tgtEl>
                                          <p:spTgt spid="34"/>
                                        </p:tgtEl>
                                        <p:attrNameLst>
                                          <p:attrName>style.visibility</p:attrName>
                                        </p:attrNameLst>
                                      </p:cBhvr>
                                      <p:to>
                                        <p:strVal val="visible"/>
                                      </p:to>
                                    </p:set>
                                  </p:childTnLst>
                                </p:cTn>
                              </p:par>
                            </p:childTnLst>
                          </p:cTn>
                        </p:par>
                        <p:par>
                          <p:cTn id="47" fill="hold">
                            <p:stCondLst>
                              <p:cond delay="600"/>
                            </p:stCondLst>
                            <p:childTnLst>
                              <p:par>
                                <p:cTn id="48" presetID="1" presetClass="entr" presetSubtype="0" fill="hold" grpId="0" nodeType="afterEffect">
                                  <p:stCondLst>
                                    <p:cond delay="50"/>
                                  </p:stCondLst>
                                  <p:childTnLst>
                                    <p:set>
                                      <p:cBhvr>
                                        <p:cTn id="49" dur="1" fill="hold">
                                          <p:stCondLst>
                                            <p:cond delay="0"/>
                                          </p:stCondLst>
                                        </p:cTn>
                                        <p:tgtEl>
                                          <p:spTgt spid="35"/>
                                        </p:tgtEl>
                                        <p:attrNameLst>
                                          <p:attrName>style.visibility</p:attrName>
                                        </p:attrNameLst>
                                      </p:cBhvr>
                                      <p:to>
                                        <p:strVal val="visible"/>
                                      </p:to>
                                    </p:set>
                                  </p:childTnLst>
                                </p:cTn>
                              </p:par>
                            </p:childTnLst>
                          </p:cTn>
                        </p:par>
                        <p:par>
                          <p:cTn id="50" fill="hold">
                            <p:stCondLst>
                              <p:cond delay="650"/>
                            </p:stCondLst>
                            <p:childTnLst>
                              <p:par>
                                <p:cTn id="51" presetID="1" presetClass="entr" presetSubtype="0" fill="hold" grpId="0" nodeType="afterEffect">
                                  <p:stCondLst>
                                    <p:cond delay="50"/>
                                  </p:stCondLst>
                                  <p:childTnLst>
                                    <p:set>
                                      <p:cBhvr>
                                        <p:cTn id="52" dur="1" fill="hold">
                                          <p:stCondLst>
                                            <p:cond delay="0"/>
                                          </p:stCondLst>
                                        </p:cTn>
                                        <p:tgtEl>
                                          <p:spTgt spid="36"/>
                                        </p:tgtEl>
                                        <p:attrNameLst>
                                          <p:attrName>style.visibility</p:attrName>
                                        </p:attrNameLst>
                                      </p:cBhvr>
                                      <p:to>
                                        <p:strVal val="visible"/>
                                      </p:to>
                                    </p:set>
                                  </p:childTnLst>
                                </p:cTn>
                              </p:par>
                            </p:childTnLst>
                          </p:cTn>
                        </p:par>
                        <p:par>
                          <p:cTn id="53" fill="hold">
                            <p:stCondLst>
                              <p:cond delay="700"/>
                            </p:stCondLst>
                            <p:childTnLst>
                              <p:par>
                                <p:cTn id="54" presetID="1" presetClass="entr" presetSubtype="0" fill="hold" grpId="0" nodeType="afterEffect">
                                  <p:stCondLst>
                                    <p:cond delay="50"/>
                                  </p:stCondLst>
                                  <p:childTnLst>
                                    <p:set>
                                      <p:cBhvr>
                                        <p:cTn id="55" dur="1" fill="hold">
                                          <p:stCondLst>
                                            <p:cond delay="0"/>
                                          </p:stCondLst>
                                        </p:cTn>
                                        <p:tgtEl>
                                          <p:spTgt spid="37"/>
                                        </p:tgtEl>
                                        <p:attrNameLst>
                                          <p:attrName>style.visibility</p:attrName>
                                        </p:attrNameLst>
                                      </p:cBhvr>
                                      <p:to>
                                        <p:strVal val="visible"/>
                                      </p:to>
                                    </p:set>
                                  </p:childTnLst>
                                </p:cTn>
                              </p:par>
                            </p:childTnLst>
                          </p:cTn>
                        </p:par>
                        <p:par>
                          <p:cTn id="56" fill="hold">
                            <p:stCondLst>
                              <p:cond delay="750"/>
                            </p:stCondLst>
                            <p:childTnLst>
                              <p:par>
                                <p:cTn id="57" presetID="1" presetClass="entr" presetSubtype="0" fill="hold" grpId="0" nodeType="afterEffect">
                                  <p:stCondLst>
                                    <p:cond delay="50"/>
                                  </p:stCondLst>
                                  <p:childTnLst>
                                    <p:set>
                                      <p:cBhvr>
                                        <p:cTn id="58" dur="1" fill="hold">
                                          <p:stCondLst>
                                            <p:cond delay="0"/>
                                          </p:stCondLst>
                                        </p:cTn>
                                        <p:tgtEl>
                                          <p:spTgt spid="38"/>
                                        </p:tgtEl>
                                        <p:attrNameLst>
                                          <p:attrName>style.visibility</p:attrName>
                                        </p:attrNameLst>
                                      </p:cBhvr>
                                      <p:to>
                                        <p:strVal val="visible"/>
                                      </p:to>
                                    </p:set>
                                  </p:childTnLst>
                                </p:cTn>
                              </p:par>
                            </p:childTnLst>
                          </p:cTn>
                        </p:par>
                        <p:par>
                          <p:cTn id="59" fill="hold">
                            <p:stCondLst>
                              <p:cond delay="800"/>
                            </p:stCondLst>
                            <p:childTnLst>
                              <p:par>
                                <p:cTn id="60" presetID="1" presetClass="entr" presetSubtype="0" fill="hold" grpId="0" nodeType="afterEffect">
                                  <p:stCondLst>
                                    <p:cond delay="50"/>
                                  </p:stCondLst>
                                  <p:childTnLst>
                                    <p:set>
                                      <p:cBhvr>
                                        <p:cTn id="61" dur="1" fill="hold">
                                          <p:stCondLst>
                                            <p:cond delay="0"/>
                                          </p:stCondLst>
                                        </p:cTn>
                                        <p:tgtEl>
                                          <p:spTgt spid="39"/>
                                        </p:tgtEl>
                                        <p:attrNameLst>
                                          <p:attrName>style.visibility</p:attrName>
                                        </p:attrNameLst>
                                      </p:cBhvr>
                                      <p:to>
                                        <p:strVal val="visible"/>
                                      </p:to>
                                    </p:set>
                                  </p:childTnLst>
                                </p:cTn>
                              </p:par>
                            </p:childTnLst>
                          </p:cTn>
                        </p:par>
                        <p:par>
                          <p:cTn id="62" fill="hold">
                            <p:stCondLst>
                              <p:cond delay="850"/>
                            </p:stCondLst>
                            <p:childTnLst>
                              <p:par>
                                <p:cTn id="63" presetID="1" presetClass="entr" presetSubtype="0" fill="hold" grpId="0" nodeType="afterEffect">
                                  <p:stCondLst>
                                    <p:cond delay="50"/>
                                  </p:stCondLst>
                                  <p:childTnLst>
                                    <p:set>
                                      <p:cBhvr>
                                        <p:cTn id="64" dur="1" fill="hold">
                                          <p:stCondLst>
                                            <p:cond delay="0"/>
                                          </p:stCondLst>
                                        </p:cTn>
                                        <p:tgtEl>
                                          <p:spTgt spid="40"/>
                                        </p:tgtEl>
                                        <p:attrNameLst>
                                          <p:attrName>style.visibility</p:attrName>
                                        </p:attrNameLst>
                                      </p:cBhvr>
                                      <p:to>
                                        <p:strVal val="visible"/>
                                      </p:to>
                                    </p:set>
                                  </p:childTnLst>
                                </p:cTn>
                              </p:par>
                            </p:childTnLst>
                          </p:cTn>
                        </p:par>
                        <p:par>
                          <p:cTn id="65" fill="hold">
                            <p:stCondLst>
                              <p:cond delay="900"/>
                            </p:stCondLst>
                            <p:childTnLst>
                              <p:par>
                                <p:cTn id="66" presetID="1" presetClass="entr" presetSubtype="0" fill="hold" grpId="0" nodeType="afterEffect">
                                  <p:stCondLst>
                                    <p:cond delay="50"/>
                                  </p:stCondLst>
                                  <p:childTnLst>
                                    <p:set>
                                      <p:cBhvr>
                                        <p:cTn id="67" dur="1" fill="hold">
                                          <p:stCondLst>
                                            <p:cond delay="0"/>
                                          </p:stCondLst>
                                        </p:cTn>
                                        <p:tgtEl>
                                          <p:spTgt spid="41"/>
                                        </p:tgtEl>
                                        <p:attrNameLst>
                                          <p:attrName>style.visibility</p:attrName>
                                        </p:attrNameLst>
                                      </p:cBhvr>
                                      <p:to>
                                        <p:strVal val="visible"/>
                                      </p:to>
                                    </p:set>
                                  </p:childTnLst>
                                </p:cTn>
                              </p:par>
                            </p:childTnLst>
                          </p:cTn>
                        </p:par>
                        <p:par>
                          <p:cTn id="68" fill="hold">
                            <p:stCondLst>
                              <p:cond delay="950"/>
                            </p:stCondLst>
                            <p:childTnLst>
                              <p:par>
                                <p:cTn id="69" presetID="1" presetClass="entr" presetSubtype="0" fill="hold" grpId="0" nodeType="afterEffect">
                                  <p:stCondLst>
                                    <p:cond delay="50"/>
                                  </p:stCondLst>
                                  <p:childTnLst>
                                    <p:set>
                                      <p:cBhvr>
                                        <p:cTn id="70" dur="1" fill="hold">
                                          <p:stCondLst>
                                            <p:cond delay="0"/>
                                          </p:stCondLst>
                                        </p:cTn>
                                        <p:tgtEl>
                                          <p:spTgt spid="42"/>
                                        </p:tgtEl>
                                        <p:attrNameLst>
                                          <p:attrName>style.visibility</p:attrName>
                                        </p:attrNameLst>
                                      </p:cBhvr>
                                      <p:to>
                                        <p:strVal val="visible"/>
                                      </p:to>
                                    </p:set>
                                  </p:childTnLst>
                                </p:cTn>
                              </p:par>
                            </p:childTnLst>
                          </p:cTn>
                        </p:par>
                        <p:par>
                          <p:cTn id="71" fill="hold">
                            <p:stCondLst>
                              <p:cond delay="1000"/>
                            </p:stCondLst>
                            <p:childTnLst>
                              <p:par>
                                <p:cTn id="72" presetID="1" presetClass="entr" presetSubtype="0" fill="hold" grpId="0" nodeType="afterEffect">
                                  <p:stCondLst>
                                    <p:cond delay="50"/>
                                  </p:stCondLst>
                                  <p:childTnLst>
                                    <p:set>
                                      <p:cBhvr>
                                        <p:cTn id="73" dur="1" fill="hold">
                                          <p:stCondLst>
                                            <p:cond delay="0"/>
                                          </p:stCondLst>
                                        </p:cTn>
                                        <p:tgtEl>
                                          <p:spTgt spid="43"/>
                                        </p:tgtEl>
                                        <p:attrNameLst>
                                          <p:attrName>style.visibility</p:attrName>
                                        </p:attrNameLst>
                                      </p:cBhvr>
                                      <p:to>
                                        <p:strVal val="visible"/>
                                      </p:to>
                                    </p:set>
                                  </p:childTnLst>
                                </p:cTn>
                              </p:par>
                            </p:childTnLst>
                          </p:cTn>
                        </p:par>
                        <p:par>
                          <p:cTn id="74" fill="hold">
                            <p:stCondLst>
                              <p:cond delay="1050"/>
                            </p:stCondLst>
                            <p:childTnLst>
                              <p:par>
                                <p:cTn id="75" presetID="1" presetClass="entr" presetSubtype="0" fill="hold" grpId="0" nodeType="afterEffect">
                                  <p:stCondLst>
                                    <p:cond delay="50"/>
                                  </p:stCondLst>
                                  <p:childTnLst>
                                    <p:set>
                                      <p:cBhvr>
                                        <p:cTn id="76" dur="1" fill="hold">
                                          <p:stCondLst>
                                            <p:cond delay="0"/>
                                          </p:stCondLst>
                                        </p:cTn>
                                        <p:tgtEl>
                                          <p:spTgt spid="44"/>
                                        </p:tgtEl>
                                        <p:attrNameLst>
                                          <p:attrName>style.visibility</p:attrName>
                                        </p:attrNameLst>
                                      </p:cBhvr>
                                      <p:to>
                                        <p:strVal val="visible"/>
                                      </p:to>
                                    </p:set>
                                  </p:childTnLst>
                                </p:cTn>
                              </p:par>
                            </p:childTnLst>
                          </p:cTn>
                        </p:par>
                        <p:par>
                          <p:cTn id="77" fill="hold">
                            <p:stCondLst>
                              <p:cond delay="1100"/>
                            </p:stCondLst>
                            <p:childTnLst>
                              <p:par>
                                <p:cTn id="78" presetID="1" presetClass="entr" presetSubtype="0" fill="hold" grpId="0" nodeType="afterEffect">
                                  <p:stCondLst>
                                    <p:cond delay="50"/>
                                  </p:stCondLst>
                                  <p:childTnLst>
                                    <p:set>
                                      <p:cBhvr>
                                        <p:cTn id="79" dur="1" fill="hold">
                                          <p:stCondLst>
                                            <p:cond delay="0"/>
                                          </p:stCondLst>
                                        </p:cTn>
                                        <p:tgtEl>
                                          <p:spTgt spid="45"/>
                                        </p:tgtEl>
                                        <p:attrNameLst>
                                          <p:attrName>style.visibility</p:attrName>
                                        </p:attrNameLst>
                                      </p:cBhvr>
                                      <p:to>
                                        <p:strVal val="visible"/>
                                      </p:to>
                                    </p:set>
                                  </p:childTnLst>
                                </p:cTn>
                              </p:par>
                            </p:childTnLst>
                          </p:cTn>
                        </p:par>
                        <p:par>
                          <p:cTn id="80" fill="hold">
                            <p:stCondLst>
                              <p:cond delay="1150"/>
                            </p:stCondLst>
                            <p:childTnLst>
                              <p:par>
                                <p:cTn id="81" presetID="1" presetClass="entr" presetSubtype="0" fill="hold" grpId="0" nodeType="afterEffect">
                                  <p:stCondLst>
                                    <p:cond delay="50"/>
                                  </p:stCondLst>
                                  <p:childTnLst>
                                    <p:set>
                                      <p:cBhvr>
                                        <p:cTn id="82" dur="1" fill="hold">
                                          <p:stCondLst>
                                            <p:cond delay="0"/>
                                          </p:stCondLst>
                                        </p:cTn>
                                        <p:tgtEl>
                                          <p:spTgt spid="46"/>
                                        </p:tgtEl>
                                        <p:attrNameLst>
                                          <p:attrName>style.visibility</p:attrName>
                                        </p:attrNameLst>
                                      </p:cBhvr>
                                      <p:to>
                                        <p:strVal val="visible"/>
                                      </p:to>
                                    </p:set>
                                  </p:childTnLst>
                                </p:cTn>
                              </p:par>
                            </p:childTnLst>
                          </p:cTn>
                        </p:par>
                        <p:par>
                          <p:cTn id="83" fill="hold">
                            <p:stCondLst>
                              <p:cond delay="1200"/>
                            </p:stCondLst>
                            <p:childTnLst>
                              <p:par>
                                <p:cTn id="84" presetID="1" presetClass="entr" presetSubtype="0" fill="hold" grpId="0" nodeType="afterEffect">
                                  <p:stCondLst>
                                    <p:cond delay="50"/>
                                  </p:stCondLst>
                                  <p:childTnLst>
                                    <p:set>
                                      <p:cBhvr>
                                        <p:cTn id="85" dur="1" fill="hold">
                                          <p:stCondLst>
                                            <p:cond delay="0"/>
                                          </p:stCondLst>
                                        </p:cTn>
                                        <p:tgtEl>
                                          <p:spTgt spid="47"/>
                                        </p:tgtEl>
                                        <p:attrNameLst>
                                          <p:attrName>style.visibility</p:attrName>
                                        </p:attrNameLst>
                                      </p:cBhvr>
                                      <p:to>
                                        <p:strVal val="visible"/>
                                      </p:to>
                                    </p:set>
                                  </p:childTnLst>
                                </p:cTn>
                              </p:par>
                            </p:childTnLst>
                          </p:cTn>
                        </p:par>
                        <p:par>
                          <p:cTn id="86" fill="hold">
                            <p:stCondLst>
                              <p:cond delay="1250"/>
                            </p:stCondLst>
                            <p:childTnLst>
                              <p:par>
                                <p:cTn id="87" presetID="1" presetClass="entr" presetSubtype="0" fill="hold" grpId="0" nodeType="afterEffect">
                                  <p:stCondLst>
                                    <p:cond delay="50"/>
                                  </p:stCondLst>
                                  <p:childTnLst>
                                    <p:set>
                                      <p:cBhvr>
                                        <p:cTn id="88" dur="1" fill="hold">
                                          <p:stCondLst>
                                            <p:cond delay="0"/>
                                          </p:stCondLst>
                                        </p:cTn>
                                        <p:tgtEl>
                                          <p:spTgt spid="48"/>
                                        </p:tgtEl>
                                        <p:attrNameLst>
                                          <p:attrName>style.visibility</p:attrName>
                                        </p:attrNameLst>
                                      </p:cBhvr>
                                      <p:to>
                                        <p:strVal val="visible"/>
                                      </p:to>
                                    </p:set>
                                  </p:childTnLst>
                                </p:cTn>
                              </p:par>
                            </p:childTnLst>
                          </p:cTn>
                        </p:par>
                        <p:par>
                          <p:cTn id="89" fill="hold">
                            <p:stCondLst>
                              <p:cond delay="1300"/>
                            </p:stCondLst>
                            <p:childTnLst>
                              <p:par>
                                <p:cTn id="90" presetID="1" presetClass="entr" presetSubtype="0" fill="hold" grpId="0" nodeType="afterEffect">
                                  <p:stCondLst>
                                    <p:cond delay="50"/>
                                  </p:stCondLst>
                                  <p:childTnLst>
                                    <p:set>
                                      <p:cBhvr>
                                        <p:cTn id="91" dur="1" fill="hold">
                                          <p:stCondLst>
                                            <p:cond delay="0"/>
                                          </p:stCondLst>
                                        </p:cTn>
                                        <p:tgtEl>
                                          <p:spTgt spid="49"/>
                                        </p:tgtEl>
                                        <p:attrNameLst>
                                          <p:attrName>style.visibility</p:attrName>
                                        </p:attrNameLst>
                                      </p:cBhvr>
                                      <p:to>
                                        <p:strVal val="visible"/>
                                      </p:to>
                                    </p:set>
                                  </p:childTnLst>
                                </p:cTn>
                              </p:par>
                            </p:childTnLst>
                          </p:cTn>
                        </p:par>
                        <p:par>
                          <p:cTn id="92" fill="hold">
                            <p:stCondLst>
                              <p:cond delay="1350"/>
                            </p:stCondLst>
                            <p:childTnLst>
                              <p:par>
                                <p:cTn id="93" presetID="1" presetClass="entr" presetSubtype="0" fill="hold" grpId="0" nodeType="afterEffect">
                                  <p:stCondLst>
                                    <p:cond delay="50"/>
                                  </p:stCondLst>
                                  <p:childTnLst>
                                    <p:set>
                                      <p:cBhvr>
                                        <p:cTn id="94" dur="1" fill="hold">
                                          <p:stCondLst>
                                            <p:cond delay="0"/>
                                          </p:stCondLst>
                                        </p:cTn>
                                        <p:tgtEl>
                                          <p:spTgt spid="50"/>
                                        </p:tgtEl>
                                        <p:attrNameLst>
                                          <p:attrName>style.visibility</p:attrName>
                                        </p:attrNameLst>
                                      </p:cBhvr>
                                      <p:to>
                                        <p:strVal val="visible"/>
                                      </p:to>
                                    </p:set>
                                  </p:childTnLst>
                                </p:cTn>
                              </p:par>
                            </p:childTnLst>
                          </p:cTn>
                        </p:par>
                        <p:par>
                          <p:cTn id="95" fill="hold">
                            <p:stCondLst>
                              <p:cond delay="1400"/>
                            </p:stCondLst>
                            <p:childTnLst>
                              <p:par>
                                <p:cTn id="96" presetID="1" presetClass="entr" presetSubtype="0" fill="hold" grpId="0" nodeType="afterEffect">
                                  <p:stCondLst>
                                    <p:cond delay="50"/>
                                  </p:stCondLst>
                                  <p:childTnLst>
                                    <p:set>
                                      <p:cBhvr>
                                        <p:cTn id="97" dur="1" fill="hold">
                                          <p:stCondLst>
                                            <p:cond delay="0"/>
                                          </p:stCondLst>
                                        </p:cTn>
                                        <p:tgtEl>
                                          <p:spTgt spid="5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23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233"/>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234"/>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14"/>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235"/>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15"/>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236"/>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16"/>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37"/>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238"/>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261"/>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239"/>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240"/>
                                        </p:tgtEl>
                                        <p:attrNameLst>
                                          <p:attrName>style.visibility</p:attrName>
                                        </p:attrNameLst>
                                      </p:cBhvr>
                                      <p:to>
                                        <p:strVal val="visible"/>
                                      </p:to>
                                    </p:set>
                                  </p:childTnLst>
                                </p:cTn>
                              </p:par>
                            </p:childTnLst>
                          </p:cTn>
                        </p:par>
                        <p:par>
                          <p:cTn id="154" fill="hold">
                            <p:stCondLst>
                              <p:cond delay="0"/>
                            </p:stCondLst>
                            <p:childTnLst>
                              <p:par>
                                <p:cTn id="155" presetID="1" presetClass="entr" presetSubtype="0" fill="hold" grpId="0" nodeType="afterEffect">
                                  <p:stCondLst>
                                    <p:cond delay="50"/>
                                  </p:stCondLst>
                                  <p:childTnLst>
                                    <p:set>
                                      <p:cBhvr>
                                        <p:cTn id="156" dur="1" fill="hold">
                                          <p:stCondLst>
                                            <p:cond delay="0"/>
                                          </p:stCondLst>
                                        </p:cTn>
                                        <p:tgtEl>
                                          <p:spTgt spid="241"/>
                                        </p:tgtEl>
                                        <p:attrNameLst>
                                          <p:attrName>style.visibility</p:attrName>
                                        </p:attrNameLst>
                                      </p:cBhvr>
                                      <p:to>
                                        <p:strVal val="visible"/>
                                      </p:to>
                                    </p:set>
                                  </p:childTnLst>
                                </p:cTn>
                              </p:par>
                            </p:childTnLst>
                          </p:cTn>
                        </p:par>
                        <p:par>
                          <p:cTn id="157" fill="hold">
                            <p:stCondLst>
                              <p:cond delay="50"/>
                            </p:stCondLst>
                            <p:childTnLst>
                              <p:par>
                                <p:cTn id="158" presetID="1" presetClass="entr" presetSubtype="0" fill="hold" grpId="0" nodeType="afterEffect">
                                  <p:stCondLst>
                                    <p:cond delay="5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100"/>
                            </p:stCondLst>
                            <p:childTnLst>
                              <p:par>
                                <p:cTn id="161" presetID="1" presetClass="entr" presetSubtype="0" fill="hold" grpId="0" nodeType="afterEffect">
                                  <p:stCondLst>
                                    <p:cond delay="50"/>
                                  </p:stCondLst>
                                  <p:childTnLst>
                                    <p:set>
                                      <p:cBhvr>
                                        <p:cTn id="162" dur="1" fill="hold">
                                          <p:stCondLst>
                                            <p:cond delay="0"/>
                                          </p:stCondLst>
                                        </p:cTn>
                                        <p:tgtEl>
                                          <p:spTgt spid="243"/>
                                        </p:tgtEl>
                                        <p:attrNameLst>
                                          <p:attrName>style.visibility</p:attrName>
                                        </p:attrNameLst>
                                      </p:cBhvr>
                                      <p:to>
                                        <p:strVal val="visible"/>
                                      </p:to>
                                    </p:set>
                                  </p:childTnLst>
                                </p:cTn>
                              </p:par>
                            </p:childTnLst>
                          </p:cTn>
                        </p:par>
                        <p:par>
                          <p:cTn id="163" fill="hold">
                            <p:stCondLst>
                              <p:cond delay="150"/>
                            </p:stCondLst>
                            <p:childTnLst>
                              <p:par>
                                <p:cTn id="164" presetID="1" presetClass="entr" presetSubtype="0" fill="hold" grpId="0" nodeType="afterEffect">
                                  <p:stCondLst>
                                    <p:cond delay="50"/>
                                  </p:stCondLst>
                                  <p:childTnLst>
                                    <p:set>
                                      <p:cBhvr>
                                        <p:cTn id="165" dur="1" fill="hold">
                                          <p:stCondLst>
                                            <p:cond delay="0"/>
                                          </p:stCondLst>
                                        </p:cTn>
                                        <p:tgtEl>
                                          <p:spTgt spid="244"/>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238"/>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261"/>
                                        </p:tgtEl>
                                        <p:attrNameLst>
                                          <p:attrName>style.visibility</p:attrName>
                                        </p:attrNameLst>
                                      </p:cBhvr>
                                      <p:to>
                                        <p:strVal val="hidden"/>
                                      </p:to>
                                    </p:set>
                                  </p:childTnLst>
                                </p:cTn>
                              </p:par>
                              <p:par>
                                <p:cTn id="172" presetID="1" presetClass="entr" presetSubtype="0" fill="hold" grpId="0" nodeType="withEffect">
                                  <p:stCondLst>
                                    <p:cond delay="0"/>
                                  </p:stCondLst>
                                  <p:childTnLst>
                                    <p:set>
                                      <p:cBhvr>
                                        <p:cTn id="173" dur="1" fill="hold">
                                          <p:stCondLst>
                                            <p:cond delay="0"/>
                                          </p:stCondLst>
                                        </p:cTn>
                                        <p:tgtEl>
                                          <p:spTgt spid="245"/>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263"/>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246"/>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247"/>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248"/>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249"/>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254"/>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250"/>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251"/>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252"/>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253"/>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255"/>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256"/>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257"/>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grpId="1" nodeType="clickEffect">
                                  <p:stCondLst>
                                    <p:cond delay="0"/>
                                  </p:stCondLst>
                                  <p:childTnLst>
                                    <p:set>
                                      <p:cBhvr>
                                        <p:cTn id="209" dur="1" fill="hold">
                                          <p:stCondLst>
                                            <p:cond delay="0"/>
                                          </p:stCondLst>
                                        </p:cTn>
                                        <p:tgtEl>
                                          <p:spTgt spid="245"/>
                                        </p:tgtEl>
                                        <p:attrNameLst>
                                          <p:attrName>style.visibility</p:attrName>
                                        </p:attrNameLst>
                                      </p:cBhvr>
                                      <p:to>
                                        <p:strVal val="hidden"/>
                                      </p:to>
                                    </p:set>
                                  </p:childTnLst>
                                </p:cTn>
                              </p:par>
                              <p:par>
                                <p:cTn id="210" presetID="1" presetClass="exit" presetSubtype="0" fill="hold" nodeType="withEffect">
                                  <p:stCondLst>
                                    <p:cond delay="0"/>
                                  </p:stCondLst>
                                  <p:childTnLst>
                                    <p:set>
                                      <p:cBhvr>
                                        <p:cTn id="211" dur="1" fill="hold">
                                          <p:stCondLst>
                                            <p:cond delay="0"/>
                                          </p:stCondLst>
                                        </p:cTn>
                                        <p:tgtEl>
                                          <p:spTgt spid="263"/>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258"/>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259"/>
                                        </p:tgtEl>
                                        <p:attrNameLst>
                                          <p:attrName>style.visibility</p:attrName>
                                        </p:attrNameLst>
                                      </p:cBhvr>
                                      <p:to>
                                        <p:strVal val="visible"/>
                                      </p:to>
                                    </p:set>
                                  </p:childTnLst>
                                </p:cTn>
                              </p:par>
                              <p:par>
                                <p:cTn id="218" presetID="1" presetClass="entr" presetSubtype="0" fill="hold" nodeType="withEffect">
                                  <p:stCondLst>
                                    <p:cond delay="0"/>
                                  </p:stCondLst>
                                  <p:childTnLst>
                                    <p:set>
                                      <p:cBhvr>
                                        <p:cTn id="219"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238" grpId="0"/>
      <p:bldP spid="238" grpId="1"/>
      <p:bldP spid="239" grpId="0" animBg="1"/>
      <p:bldP spid="240" grpId="0" animBg="1"/>
      <p:bldP spid="241" grpId="0" animBg="1"/>
      <p:bldP spid="242" grpId="0" animBg="1"/>
      <p:bldP spid="243" grpId="0" animBg="1"/>
      <p:bldP spid="244" grpId="0" animBg="1"/>
      <p:bldP spid="245" grpId="0"/>
      <p:bldP spid="245" grpId="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backups</a:t>
            </a:r>
          </a:p>
        </p:txBody>
      </p:sp>
      <p:sp>
        <p:nvSpPr>
          <p:cNvPr id="3" name="Rectangle 2"/>
          <p:cNvSpPr/>
          <p:nvPr/>
        </p:nvSpPr>
        <p:spPr bwMode="auto">
          <a:xfrm>
            <a:off x="1091803"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1</a:t>
            </a:r>
          </a:p>
        </p:txBody>
      </p:sp>
      <p:sp>
        <p:nvSpPr>
          <p:cNvPr id="4" name="Rectangle 3"/>
          <p:cNvSpPr/>
          <p:nvPr/>
        </p:nvSpPr>
        <p:spPr bwMode="auto">
          <a:xfrm>
            <a:off x="1752005"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2</a:t>
            </a:r>
          </a:p>
        </p:txBody>
      </p:sp>
      <p:sp>
        <p:nvSpPr>
          <p:cNvPr id="5" name="Rectangle 4"/>
          <p:cNvSpPr/>
          <p:nvPr/>
        </p:nvSpPr>
        <p:spPr bwMode="auto">
          <a:xfrm>
            <a:off x="2412207"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3</a:t>
            </a:r>
          </a:p>
        </p:txBody>
      </p:sp>
      <p:sp>
        <p:nvSpPr>
          <p:cNvPr id="6" name="Rectangle 5"/>
          <p:cNvSpPr/>
          <p:nvPr/>
        </p:nvSpPr>
        <p:spPr bwMode="auto">
          <a:xfrm>
            <a:off x="3072408"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4</a:t>
            </a:r>
          </a:p>
        </p:txBody>
      </p:sp>
      <p:sp>
        <p:nvSpPr>
          <p:cNvPr id="7" name="Rectangle 6"/>
          <p:cNvSpPr/>
          <p:nvPr/>
        </p:nvSpPr>
        <p:spPr bwMode="auto">
          <a:xfrm>
            <a:off x="3732610"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5</a:t>
            </a:r>
          </a:p>
        </p:txBody>
      </p:sp>
      <p:sp>
        <p:nvSpPr>
          <p:cNvPr id="8" name="Rectangle 7"/>
          <p:cNvSpPr/>
          <p:nvPr/>
        </p:nvSpPr>
        <p:spPr bwMode="auto">
          <a:xfrm>
            <a:off x="4392812"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6</a:t>
            </a:r>
          </a:p>
        </p:txBody>
      </p:sp>
      <p:sp>
        <p:nvSpPr>
          <p:cNvPr id="9" name="Rectangle 8"/>
          <p:cNvSpPr/>
          <p:nvPr/>
        </p:nvSpPr>
        <p:spPr bwMode="auto">
          <a:xfrm>
            <a:off x="5053013"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7</a:t>
            </a:r>
          </a:p>
        </p:txBody>
      </p:sp>
      <p:sp>
        <p:nvSpPr>
          <p:cNvPr id="10" name="Rectangle 9"/>
          <p:cNvSpPr/>
          <p:nvPr/>
        </p:nvSpPr>
        <p:spPr bwMode="auto">
          <a:xfrm>
            <a:off x="5713215"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8</a:t>
            </a:r>
          </a:p>
        </p:txBody>
      </p:sp>
      <p:sp>
        <p:nvSpPr>
          <p:cNvPr id="11" name="Rectangle 10"/>
          <p:cNvSpPr/>
          <p:nvPr/>
        </p:nvSpPr>
        <p:spPr bwMode="auto">
          <a:xfrm>
            <a:off x="6373416"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9</a:t>
            </a:r>
          </a:p>
        </p:txBody>
      </p:sp>
      <p:sp>
        <p:nvSpPr>
          <p:cNvPr id="12" name="Rectangle 11"/>
          <p:cNvSpPr/>
          <p:nvPr/>
        </p:nvSpPr>
        <p:spPr bwMode="auto">
          <a:xfrm>
            <a:off x="7033618" y="2679702"/>
            <a:ext cx="660202" cy="838595"/>
          </a:xfrm>
          <a:prstGeom prst="rec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2118" b="0" i="0" u="none" strike="noStrike" kern="1200" cap="none" spc="0" normalizeH="0" baseline="0" noProof="0" dirty="0">
                <a:ln>
                  <a:noFill/>
                </a:ln>
                <a:solidFill>
                  <a:srgbClr val="FFFFFF"/>
                </a:solidFill>
                <a:effectLst/>
                <a:uLnTx/>
                <a:uFillTx/>
                <a:latin typeface="Amazon Ember"/>
                <a:ea typeface="+mn-ea"/>
                <a:cs typeface="+mn-cs"/>
              </a:rPr>
              <a:t>10</a:t>
            </a:r>
          </a:p>
        </p:txBody>
      </p:sp>
      <p:cxnSp>
        <p:nvCxnSpPr>
          <p:cNvPr id="13" name="Straight Arrow Connector 12"/>
          <p:cNvCxnSpPr/>
          <p:nvPr/>
        </p:nvCxnSpPr>
        <p:spPr>
          <a:xfrm>
            <a:off x="1441548"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089443"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760531"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15800"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059205"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2912"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382457"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041638"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702860"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358129"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673078" y="1369903"/>
            <a:ext cx="1797844" cy="461665"/>
          </a:xfrm>
          <a:prstGeom prst="rect">
            <a:avLst/>
          </a:prstGeom>
          <a:noFill/>
          <a:ln w="38100">
            <a:noFill/>
          </a:ln>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Optimal Case</a:t>
            </a:r>
          </a:p>
        </p:txBody>
      </p:sp>
      <p:cxnSp>
        <p:nvCxnSpPr>
          <p:cNvPr id="25" name="Straight Arrow Connector 24"/>
          <p:cNvCxnSpPr/>
          <p:nvPr/>
        </p:nvCxnSpPr>
        <p:spPr>
          <a:xfrm>
            <a:off x="1091803"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1161421"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238811"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305455"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372073"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1441548"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517118"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1593449"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1654368"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1727461" y="2073784"/>
            <a:ext cx="0" cy="60591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508187" y="3804444"/>
            <a:ext cx="2127628" cy="461665"/>
          </a:xfrm>
          <a:prstGeom prst="rect">
            <a:avLst/>
          </a:prstGeom>
          <a:noFill/>
          <a:ln w="38100">
            <a:noFill/>
          </a:ln>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Database blocks</a:t>
            </a:r>
          </a:p>
        </p:txBody>
      </p:sp>
      <p:sp>
        <p:nvSpPr>
          <p:cNvPr id="68" name="TextBox 67"/>
          <p:cNvSpPr txBox="1"/>
          <p:nvPr/>
        </p:nvSpPr>
        <p:spPr>
          <a:xfrm>
            <a:off x="3156857" y="1369903"/>
            <a:ext cx="2803072" cy="461665"/>
          </a:xfrm>
          <a:prstGeom prst="rect">
            <a:avLst/>
          </a:prstGeom>
          <a:noFill/>
          <a:ln w="38100">
            <a:noFill/>
          </a:ln>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Non Optimal Case</a:t>
            </a:r>
          </a:p>
        </p:txBody>
      </p:sp>
      <p:sp>
        <p:nvSpPr>
          <p:cNvPr id="69" name="TextBox 68"/>
          <p:cNvSpPr txBox="1"/>
          <p:nvPr/>
        </p:nvSpPr>
        <p:spPr>
          <a:xfrm>
            <a:off x="3413650" y="1793969"/>
            <a:ext cx="2316700" cy="461665"/>
          </a:xfrm>
          <a:prstGeom prst="rect">
            <a:avLst/>
          </a:prstGeom>
          <a:noFill/>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mazon Ember"/>
                <a:ea typeface="+mn-ea"/>
                <a:cs typeface="+mn-cs"/>
              </a:rPr>
              <a:t>10× more work</a:t>
            </a:r>
          </a:p>
        </p:txBody>
      </p:sp>
    </p:spTree>
    <p:custDataLst>
      <p:tags r:id="rId1"/>
    </p:custDataLst>
    <p:extLst>
      <p:ext uri="{BB962C8B-B14F-4D97-AF65-F5344CB8AC3E}">
        <p14:creationId xmlns:p14="http://schemas.microsoft.com/office/powerpoint/2010/main" val="8394976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4" presetClass="emph" presetSubtype="0" fill="hold" grpId="0" nodeType="clickEffect">
                                  <p:stCondLst>
                                    <p:cond delay="0"/>
                                  </p:stCondLst>
                                  <p:childTnLst>
                                    <p:animClr clrSpc="hsl" dir="cw">
                                      <p:cBhvr override="childStyle">
                                        <p:cTn id="10" dur="500" fill="hold"/>
                                        <p:tgtEl>
                                          <p:spTgt spid="3"/>
                                        </p:tgtEl>
                                        <p:attrNameLst>
                                          <p:attrName>style.color</p:attrName>
                                        </p:attrNameLst>
                                      </p:cBhvr>
                                      <p:by>
                                        <p:hsl h="0" s="-12549" l="-25098"/>
                                      </p:by>
                                    </p:animClr>
                                    <p:animClr clrSpc="hsl" dir="cw">
                                      <p:cBhvr>
                                        <p:cTn id="11" dur="500" fill="hold"/>
                                        <p:tgtEl>
                                          <p:spTgt spid="3"/>
                                        </p:tgtEl>
                                        <p:attrNameLst>
                                          <p:attrName>fillcolor</p:attrName>
                                        </p:attrNameLst>
                                      </p:cBhvr>
                                      <p:by>
                                        <p:hsl h="0" s="-12549" l="-25098"/>
                                      </p:by>
                                    </p:animClr>
                                    <p:animClr clrSpc="hsl" dir="cw">
                                      <p:cBhvr>
                                        <p:cTn id="12" dur="500" fill="hold"/>
                                        <p:tgtEl>
                                          <p:spTgt spid="3"/>
                                        </p:tgtEl>
                                        <p:attrNameLst>
                                          <p:attrName>stroke.color</p:attrName>
                                        </p:attrNameLst>
                                      </p:cBhvr>
                                      <p:by>
                                        <p:hsl h="0" s="-12549" l="-25098"/>
                                      </p:by>
                                    </p:animClr>
                                    <p:set>
                                      <p:cBhvr>
                                        <p:cTn id="13" dur="500" fill="hold"/>
                                        <p:tgtEl>
                                          <p:spTgt spid="3"/>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nodeType="withEffect">
                                  <p:stCondLst>
                                    <p:cond delay="5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nodeType="withEffect">
                                  <p:stCondLst>
                                    <p:cond delay="5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ntr" presetSubtype="0" fill="hold" nodeType="withEffect">
                                  <p:stCondLst>
                                    <p:cond delay="5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ntr" presetSubtype="0" fill="hold" nodeType="withEffect">
                                  <p:stCondLst>
                                    <p:cond delay="50"/>
                                  </p:stCondLst>
                                  <p:childTnLst>
                                    <p:set>
                                      <p:cBhvr>
                                        <p:cTn id="25" dur="1" fill="hold">
                                          <p:stCondLst>
                                            <p:cond delay="0"/>
                                          </p:stCondLst>
                                        </p:cTn>
                                        <p:tgtEl>
                                          <p:spTgt spid="30"/>
                                        </p:tgtEl>
                                        <p:attrNameLst>
                                          <p:attrName>style.visibility</p:attrName>
                                        </p:attrNameLst>
                                      </p:cBhvr>
                                      <p:to>
                                        <p:strVal val="visible"/>
                                      </p:to>
                                    </p:set>
                                  </p:childTnLst>
                                </p:cTn>
                              </p:par>
                              <p:par>
                                <p:cTn id="26" presetID="1" presetClass="entr" presetSubtype="0" fill="hold" nodeType="withEffect">
                                  <p:stCondLst>
                                    <p:cond delay="50"/>
                                  </p:stCondLst>
                                  <p:childTnLst>
                                    <p:set>
                                      <p:cBhvr>
                                        <p:cTn id="27" dur="1" fill="hold">
                                          <p:stCondLst>
                                            <p:cond delay="0"/>
                                          </p:stCondLst>
                                        </p:cTn>
                                        <p:tgtEl>
                                          <p:spTgt spid="62"/>
                                        </p:tgtEl>
                                        <p:attrNameLst>
                                          <p:attrName>style.visibility</p:attrName>
                                        </p:attrNameLst>
                                      </p:cBhvr>
                                      <p:to>
                                        <p:strVal val="visible"/>
                                      </p:to>
                                    </p:set>
                                  </p:childTnLst>
                                </p:cTn>
                              </p:par>
                              <p:par>
                                <p:cTn id="28" presetID="1" presetClass="entr" presetSubtype="0" fill="hold" nodeType="withEffect">
                                  <p:stCondLst>
                                    <p:cond delay="50"/>
                                  </p:stCondLst>
                                  <p:childTnLst>
                                    <p:set>
                                      <p:cBhvr>
                                        <p:cTn id="29" dur="1" fill="hold">
                                          <p:stCondLst>
                                            <p:cond delay="0"/>
                                          </p:stCondLst>
                                        </p:cTn>
                                        <p:tgtEl>
                                          <p:spTgt spid="63"/>
                                        </p:tgtEl>
                                        <p:attrNameLst>
                                          <p:attrName>style.visibility</p:attrName>
                                        </p:attrNameLst>
                                      </p:cBhvr>
                                      <p:to>
                                        <p:strVal val="visible"/>
                                      </p:to>
                                    </p:set>
                                  </p:childTnLst>
                                </p:cTn>
                              </p:par>
                              <p:par>
                                <p:cTn id="30" presetID="1" presetClass="entr" presetSubtype="0" fill="hold" nodeType="withEffect">
                                  <p:stCondLst>
                                    <p:cond delay="50"/>
                                  </p:stCondLst>
                                  <p:childTnLst>
                                    <p:set>
                                      <p:cBhvr>
                                        <p:cTn id="31" dur="1" fill="hold">
                                          <p:stCondLst>
                                            <p:cond delay="0"/>
                                          </p:stCondLst>
                                        </p:cTn>
                                        <p:tgtEl>
                                          <p:spTgt spid="64"/>
                                        </p:tgtEl>
                                        <p:attrNameLst>
                                          <p:attrName>style.visibility</p:attrName>
                                        </p:attrNameLst>
                                      </p:cBhvr>
                                      <p:to>
                                        <p:strVal val="visible"/>
                                      </p:to>
                                    </p:set>
                                  </p:childTnLst>
                                </p:cTn>
                              </p:par>
                              <p:par>
                                <p:cTn id="32" presetID="1" presetClass="entr" presetSubtype="0" fill="hold" nodeType="withEffect">
                                  <p:stCondLst>
                                    <p:cond delay="50"/>
                                  </p:stCondLst>
                                  <p:childTnLst>
                                    <p:set>
                                      <p:cBhvr>
                                        <p:cTn id="33" dur="1" fill="hold">
                                          <p:stCondLst>
                                            <p:cond delay="0"/>
                                          </p:stCondLst>
                                        </p:cTn>
                                        <p:tgtEl>
                                          <p:spTgt spid="6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6"/>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6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62"/>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6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8"/>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0"/>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65"/>
                                        </p:tgtEl>
                                        <p:attrNameLst>
                                          <p:attrName>style.visibility</p:attrName>
                                        </p:attrNameLst>
                                      </p:cBhvr>
                                      <p:to>
                                        <p:strVal val="hidden"/>
                                      </p:to>
                                    </p:set>
                                  </p:childTnLst>
                                </p:cTn>
                              </p:par>
                              <p:par>
                                <p:cTn id="56" presetID="1" presetClass="exit"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hidden"/>
                                      </p:to>
                                    </p:set>
                                  </p:childTnLst>
                                </p:cTn>
                              </p:par>
                              <p:par>
                                <p:cTn id="58" presetID="30" presetClass="emph" presetSubtype="0" fill="hold" grpId="1" nodeType="withEffect">
                                  <p:stCondLst>
                                    <p:cond delay="0"/>
                                  </p:stCondLst>
                                  <p:childTnLst>
                                    <p:animClr clrSpc="hsl" dir="cw">
                                      <p:cBhvr override="childStyle">
                                        <p:cTn id="59" dur="500" fill="hold"/>
                                        <p:tgtEl>
                                          <p:spTgt spid="3"/>
                                        </p:tgtEl>
                                        <p:attrNameLst>
                                          <p:attrName>style.color</p:attrName>
                                        </p:attrNameLst>
                                      </p:cBhvr>
                                      <p:by>
                                        <p:hsl h="0" s="12549" l="25098"/>
                                      </p:by>
                                    </p:animClr>
                                    <p:animClr clrSpc="hsl" dir="cw">
                                      <p:cBhvr>
                                        <p:cTn id="60" dur="500" fill="hold"/>
                                        <p:tgtEl>
                                          <p:spTgt spid="3"/>
                                        </p:tgtEl>
                                        <p:attrNameLst>
                                          <p:attrName>fillcolor</p:attrName>
                                        </p:attrNameLst>
                                      </p:cBhvr>
                                      <p:by>
                                        <p:hsl h="0" s="12549" l="25098"/>
                                      </p:by>
                                    </p:animClr>
                                    <p:animClr clrSpc="hsl" dir="cw">
                                      <p:cBhvr>
                                        <p:cTn id="61" dur="500" fill="hold"/>
                                        <p:tgtEl>
                                          <p:spTgt spid="3"/>
                                        </p:tgtEl>
                                        <p:attrNameLst>
                                          <p:attrName>stroke.color</p:attrName>
                                        </p:attrNameLst>
                                      </p:cBhvr>
                                      <p:by>
                                        <p:hsl h="0" s="12549" l="25098"/>
                                      </p:by>
                                    </p:animClr>
                                    <p:set>
                                      <p:cBhvr>
                                        <p:cTn id="62" dur="500" fill="hold"/>
                                        <p:tgtEl>
                                          <p:spTgt spid="3"/>
                                        </p:tgtEl>
                                        <p:attrNameLst>
                                          <p:attrName>fill.type</p:attrName>
                                        </p:attrNameLst>
                                      </p:cBhvr>
                                      <p:to>
                                        <p:strVal val="solid"/>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24" presetClass="emph" presetSubtype="0" fill="hold" grpId="2" nodeType="withEffect">
                                  <p:stCondLst>
                                    <p:cond delay="0"/>
                                  </p:stCondLst>
                                  <p:childTnLst>
                                    <p:animClr clrSpc="hsl" dir="cw">
                                      <p:cBhvr override="childStyle">
                                        <p:cTn id="70" dur="200" fill="hold"/>
                                        <p:tgtEl>
                                          <p:spTgt spid="3"/>
                                        </p:tgtEl>
                                        <p:attrNameLst>
                                          <p:attrName>style.color</p:attrName>
                                        </p:attrNameLst>
                                      </p:cBhvr>
                                      <p:by>
                                        <p:hsl h="0" s="-12549" l="-25098"/>
                                      </p:by>
                                    </p:animClr>
                                    <p:animClr clrSpc="hsl" dir="cw">
                                      <p:cBhvr>
                                        <p:cTn id="71" dur="200" fill="hold"/>
                                        <p:tgtEl>
                                          <p:spTgt spid="3"/>
                                        </p:tgtEl>
                                        <p:attrNameLst>
                                          <p:attrName>fillcolor</p:attrName>
                                        </p:attrNameLst>
                                      </p:cBhvr>
                                      <p:by>
                                        <p:hsl h="0" s="-12549" l="-25098"/>
                                      </p:by>
                                    </p:animClr>
                                    <p:animClr clrSpc="hsl" dir="cw">
                                      <p:cBhvr>
                                        <p:cTn id="72" dur="200" fill="hold"/>
                                        <p:tgtEl>
                                          <p:spTgt spid="3"/>
                                        </p:tgtEl>
                                        <p:attrNameLst>
                                          <p:attrName>stroke.color</p:attrName>
                                        </p:attrNameLst>
                                      </p:cBhvr>
                                      <p:by>
                                        <p:hsl h="0" s="-12549" l="-25098"/>
                                      </p:by>
                                    </p:animClr>
                                    <p:set>
                                      <p:cBhvr>
                                        <p:cTn id="73" dur="200" fill="hold"/>
                                        <p:tgtEl>
                                          <p:spTgt spid="3"/>
                                        </p:tgtEl>
                                        <p:attrNameLst>
                                          <p:attrName>fill.type</p:attrName>
                                        </p:attrNameLst>
                                      </p:cBhvr>
                                      <p:to>
                                        <p:strVal val="solid"/>
                                      </p:to>
                                    </p:set>
                                  </p:childTnLst>
                                </p:cTn>
                              </p:par>
                            </p:childTnLst>
                          </p:cTn>
                        </p:par>
                        <p:par>
                          <p:cTn id="74" fill="hold">
                            <p:stCondLst>
                              <p:cond delay="200"/>
                            </p:stCondLst>
                            <p:childTnLst>
                              <p:par>
                                <p:cTn id="75" presetID="1" presetClass="entr" presetSubtype="0" fill="hold" nodeType="afterEffect">
                                  <p:stCondLst>
                                    <p:cond delay="200"/>
                                  </p:stCondLst>
                                  <p:childTnLst>
                                    <p:set>
                                      <p:cBhvr>
                                        <p:cTn id="76" dur="1" fill="hold">
                                          <p:stCondLst>
                                            <p:cond delay="0"/>
                                          </p:stCondLst>
                                        </p:cTn>
                                        <p:tgtEl>
                                          <p:spTgt spid="14"/>
                                        </p:tgtEl>
                                        <p:attrNameLst>
                                          <p:attrName>style.visibility</p:attrName>
                                        </p:attrNameLst>
                                      </p:cBhvr>
                                      <p:to>
                                        <p:strVal val="visible"/>
                                      </p:to>
                                    </p:set>
                                  </p:childTnLst>
                                </p:cTn>
                              </p:par>
                              <p:par>
                                <p:cTn id="77" presetID="24" presetClass="emph" presetSubtype="0" fill="hold" grpId="0" nodeType="withEffect">
                                  <p:stCondLst>
                                    <p:cond delay="0"/>
                                  </p:stCondLst>
                                  <p:childTnLst>
                                    <p:animClr clrSpc="hsl" dir="cw">
                                      <p:cBhvr override="childStyle">
                                        <p:cTn id="78" dur="200" fill="hold"/>
                                        <p:tgtEl>
                                          <p:spTgt spid="4"/>
                                        </p:tgtEl>
                                        <p:attrNameLst>
                                          <p:attrName>style.color</p:attrName>
                                        </p:attrNameLst>
                                      </p:cBhvr>
                                      <p:by>
                                        <p:hsl h="0" s="-12549" l="-25098"/>
                                      </p:by>
                                    </p:animClr>
                                    <p:animClr clrSpc="hsl" dir="cw">
                                      <p:cBhvr>
                                        <p:cTn id="79" dur="200" fill="hold"/>
                                        <p:tgtEl>
                                          <p:spTgt spid="4"/>
                                        </p:tgtEl>
                                        <p:attrNameLst>
                                          <p:attrName>fillcolor</p:attrName>
                                        </p:attrNameLst>
                                      </p:cBhvr>
                                      <p:by>
                                        <p:hsl h="0" s="-12549" l="-25098"/>
                                      </p:by>
                                    </p:animClr>
                                    <p:animClr clrSpc="hsl" dir="cw">
                                      <p:cBhvr>
                                        <p:cTn id="80" dur="200" fill="hold"/>
                                        <p:tgtEl>
                                          <p:spTgt spid="4"/>
                                        </p:tgtEl>
                                        <p:attrNameLst>
                                          <p:attrName>stroke.color</p:attrName>
                                        </p:attrNameLst>
                                      </p:cBhvr>
                                      <p:by>
                                        <p:hsl h="0" s="-12549" l="-25098"/>
                                      </p:by>
                                    </p:animClr>
                                    <p:set>
                                      <p:cBhvr>
                                        <p:cTn id="81" dur="200" fill="hold"/>
                                        <p:tgtEl>
                                          <p:spTgt spid="4"/>
                                        </p:tgtEl>
                                        <p:attrNameLst>
                                          <p:attrName>fill.type</p:attrName>
                                        </p:attrNameLst>
                                      </p:cBhvr>
                                      <p:to>
                                        <p:strVal val="solid"/>
                                      </p:to>
                                    </p:set>
                                  </p:childTnLst>
                                </p:cTn>
                              </p:par>
                            </p:childTnLst>
                          </p:cTn>
                        </p:par>
                        <p:par>
                          <p:cTn id="82" fill="hold">
                            <p:stCondLst>
                              <p:cond delay="400"/>
                            </p:stCondLst>
                            <p:childTnLst>
                              <p:par>
                                <p:cTn id="83" presetID="1" presetClass="entr" presetSubtype="0" fill="hold" nodeType="afterEffect">
                                  <p:stCondLst>
                                    <p:cond delay="200"/>
                                  </p:stCondLst>
                                  <p:childTnLst>
                                    <p:set>
                                      <p:cBhvr>
                                        <p:cTn id="84" dur="1" fill="hold">
                                          <p:stCondLst>
                                            <p:cond delay="0"/>
                                          </p:stCondLst>
                                        </p:cTn>
                                        <p:tgtEl>
                                          <p:spTgt spid="15"/>
                                        </p:tgtEl>
                                        <p:attrNameLst>
                                          <p:attrName>style.visibility</p:attrName>
                                        </p:attrNameLst>
                                      </p:cBhvr>
                                      <p:to>
                                        <p:strVal val="visible"/>
                                      </p:to>
                                    </p:set>
                                  </p:childTnLst>
                                </p:cTn>
                              </p:par>
                              <p:par>
                                <p:cTn id="85" presetID="24" presetClass="emph" presetSubtype="0" fill="hold" grpId="0" nodeType="withEffect">
                                  <p:stCondLst>
                                    <p:cond delay="0"/>
                                  </p:stCondLst>
                                  <p:childTnLst>
                                    <p:animClr clrSpc="hsl" dir="cw">
                                      <p:cBhvr override="childStyle">
                                        <p:cTn id="86" dur="200" fill="hold"/>
                                        <p:tgtEl>
                                          <p:spTgt spid="5"/>
                                        </p:tgtEl>
                                        <p:attrNameLst>
                                          <p:attrName>style.color</p:attrName>
                                        </p:attrNameLst>
                                      </p:cBhvr>
                                      <p:by>
                                        <p:hsl h="0" s="-12549" l="-25098"/>
                                      </p:by>
                                    </p:animClr>
                                    <p:animClr clrSpc="hsl" dir="cw">
                                      <p:cBhvr>
                                        <p:cTn id="87" dur="200" fill="hold"/>
                                        <p:tgtEl>
                                          <p:spTgt spid="5"/>
                                        </p:tgtEl>
                                        <p:attrNameLst>
                                          <p:attrName>fillcolor</p:attrName>
                                        </p:attrNameLst>
                                      </p:cBhvr>
                                      <p:by>
                                        <p:hsl h="0" s="-12549" l="-25098"/>
                                      </p:by>
                                    </p:animClr>
                                    <p:animClr clrSpc="hsl" dir="cw">
                                      <p:cBhvr>
                                        <p:cTn id="88" dur="200" fill="hold"/>
                                        <p:tgtEl>
                                          <p:spTgt spid="5"/>
                                        </p:tgtEl>
                                        <p:attrNameLst>
                                          <p:attrName>stroke.color</p:attrName>
                                        </p:attrNameLst>
                                      </p:cBhvr>
                                      <p:by>
                                        <p:hsl h="0" s="-12549" l="-25098"/>
                                      </p:by>
                                    </p:animClr>
                                    <p:set>
                                      <p:cBhvr>
                                        <p:cTn id="89" dur="200" fill="hold"/>
                                        <p:tgtEl>
                                          <p:spTgt spid="5"/>
                                        </p:tgtEl>
                                        <p:attrNameLst>
                                          <p:attrName>fill.type</p:attrName>
                                        </p:attrNameLst>
                                      </p:cBhvr>
                                      <p:to>
                                        <p:strVal val="solid"/>
                                      </p:to>
                                    </p:set>
                                  </p:childTnLst>
                                </p:cTn>
                              </p:par>
                            </p:childTnLst>
                          </p:cTn>
                        </p:par>
                        <p:par>
                          <p:cTn id="90" fill="hold">
                            <p:stCondLst>
                              <p:cond delay="600"/>
                            </p:stCondLst>
                            <p:childTnLst>
                              <p:par>
                                <p:cTn id="91" presetID="1" presetClass="entr" presetSubtype="0" fill="hold" nodeType="afterEffect">
                                  <p:stCondLst>
                                    <p:cond delay="200"/>
                                  </p:stCondLst>
                                  <p:childTnLst>
                                    <p:set>
                                      <p:cBhvr>
                                        <p:cTn id="92" dur="1" fill="hold">
                                          <p:stCondLst>
                                            <p:cond delay="0"/>
                                          </p:stCondLst>
                                        </p:cTn>
                                        <p:tgtEl>
                                          <p:spTgt spid="16"/>
                                        </p:tgtEl>
                                        <p:attrNameLst>
                                          <p:attrName>style.visibility</p:attrName>
                                        </p:attrNameLst>
                                      </p:cBhvr>
                                      <p:to>
                                        <p:strVal val="visible"/>
                                      </p:to>
                                    </p:set>
                                  </p:childTnLst>
                                </p:cTn>
                              </p:par>
                              <p:par>
                                <p:cTn id="93" presetID="24" presetClass="emph" presetSubtype="0" fill="hold" grpId="0" nodeType="withEffect">
                                  <p:stCondLst>
                                    <p:cond delay="0"/>
                                  </p:stCondLst>
                                  <p:childTnLst>
                                    <p:animClr clrSpc="hsl" dir="cw">
                                      <p:cBhvr override="childStyle">
                                        <p:cTn id="94" dur="200" fill="hold"/>
                                        <p:tgtEl>
                                          <p:spTgt spid="6"/>
                                        </p:tgtEl>
                                        <p:attrNameLst>
                                          <p:attrName>style.color</p:attrName>
                                        </p:attrNameLst>
                                      </p:cBhvr>
                                      <p:by>
                                        <p:hsl h="0" s="-12549" l="-25098"/>
                                      </p:by>
                                    </p:animClr>
                                    <p:animClr clrSpc="hsl" dir="cw">
                                      <p:cBhvr>
                                        <p:cTn id="95" dur="200" fill="hold"/>
                                        <p:tgtEl>
                                          <p:spTgt spid="6"/>
                                        </p:tgtEl>
                                        <p:attrNameLst>
                                          <p:attrName>fillcolor</p:attrName>
                                        </p:attrNameLst>
                                      </p:cBhvr>
                                      <p:by>
                                        <p:hsl h="0" s="-12549" l="-25098"/>
                                      </p:by>
                                    </p:animClr>
                                    <p:animClr clrSpc="hsl" dir="cw">
                                      <p:cBhvr>
                                        <p:cTn id="96" dur="200" fill="hold"/>
                                        <p:tgtEl>
                                          <p:spTgt spid="6"/>
                                        </p:tgtEl>
                                        <p:attrNameLst>
                                          <p:attrName>stroke.color</p:attrName>
                                        </p:attrNameLst>
                                      </p:cBhvr>
                                      <p:by>
                                        <p:hsl h="0" s="-12549" l="-25098"/>
                                      </p:by>
                                    </p:animClr>
                                    <p:set>
                                      <p:cBhvr>
                                        <p:cTn id="97" dur="200" fill="hold"/>
                                        <p:tgtEl>
                                          <p:spTgt spid="6"/>
                                        </p:tgtEl>
                                        <p:attrNameLst>
                                          <p:attrName>fill.type</p:attrName>
                                        </p:attrNameLst>
                                      </p:cBhvr>
                                      <p:to>
                                        <p:strVal val="solid"/>
                                      </p:to>
                                    </p:set>
                                  </p:childTnLst>
                                </p:cTn>
                              </p:par>
                            </p:childTnLst>
                          </p:cTn>
                        </p:par>
                        <p:par>
                          <p:cTn id="98" fill="hold">
                            <p:stCondLst>
                              <p:cond delay="800"/>
                            </p:stCondLst>
                            <p:childTnLst>
                              <p:par>
                                <p:cTn id="99" presetID="1" presetClass="entr" presetSubtype="0" fill="hold" nodeType="afterEffect">
                                  <p:stCondLst>
                                    <p:cond delay="200"/>
                                  </p:stCondLst>
                                  <p:childTnLst>
                                    <p:set>
                                      <p:cBhvr>
                                        <p:cTn id="100" dur="1" fill="hold">
                                          <p:stCondLst>
                                            <p:cond delay="0"/>
                                          </p:stCondLst>
                                        </p:cTn>
                                        <p:tgtEl>
                                          <p:spTgt spid="17"/>
                                        </p:tgtEl>
                                        <p:attrNameLst>
                                          <p:attrName>style.visibility</p:attrName>
                                        </p:attrNameLst>
                                      </p:cBhvr>
                                      <p:to>
                                        <p:strVal val="visible"/>
                                      </p:to>
                                    </p:set>
                                  </p:childTnLst>
                                </p:cTn>
                              </p:par>
                              <p:par>
                                <p:cTn id="101" presetID="24" presetClass="emph" presetSubtype="0" fill="hold" grpId="0" nodeType="withEffect">
                                  <p:stCondLst>
                                    <p:cond delay="0"/>
                                  </p:stCondLst>
                                  <p:childTnLst>
                                    <p:animClr clrSpc="hsl" dir="cw">
                                      <p:cBhvr override="childStyle">
                                        <p:cTn id="102" dur="200" fill="hold"/>
                                        <p:tgtEl>
                                          <p:spTgt spid="7"/>
                                        </p:tgtEl>
                                        <p:attrNameLst>
                                          <p:attrName>style.color</p:attrName>
                                        </p:attrNameLst>
                                      </p:cBhvr>
                                      <p:by>
                                        <p:hsl h="0" s="-12549" l="-25098"/>
                                      </p:by>
                                    </p:animClr>
                                    <p:animClr clrSpc="hsl" dir="cw">
                                      <p:cBhvr>
                                        <p:cTn id="103" dur="200" fill="hold"/>
                                        <p:tgtEl>
                                          <p:spTgt spid="7"/>
                                        </p:tgtEl>
                                        <p:attrNameLst>
                                          <p:attrName>fillcolor</p:attrName>
                                        </p:attrNameLst>
                                      </p:cBhvr>
                                      <p:by>
                                        <p:hsl h="0" s="-12549" l="-25098"/>
                                      </p:by>
                                    </p:animClr>
                                    <p:animClr clrSpc="hsl" dir="cw">
                                      <p:cBhvr>
                                        <p:cTn id="104" dur="200" fill="hold"/>
                                        <p:tgtEl>
                                          <p:spTgt spid="7"/>
                                        </p:tgtEl>
                                        <p:attrNameLst>
                                          <p:attrName>stroke.color</p:attrName>
                                        </p:attrNameLst>
                                      </p:cBhvr>
                                      <p:by>
                                        <p:hsl h="0" s="-12549" l="-25098"/>
                                      </p:by>
                                    </p:animClr>
                                    <p:set>
                                      <p:cBhvr>
                                        <p:cTn id="105" dur="200" fill="hold"/>
                                        <p:tgtEl>
                                          <p:spTgt spid="7"/>
                                        </p:tgtEl>
                                        <p:attrNameLst>
                                          <p:attrName>fill.type</p:attrName>
                                        </p:attrNameLst>
                                      </p:cBhvr>
                                      <p:to>
                                        <p:strVal val="solid"/>
                                      </p:to>
                                    </p:set>
                                  </p:childTnLst>
                                </p:cTn>
                              </p:par>
                            </p:childTnLst>
                          </p:cTn>
                        </p:par>
                        <p:par>
                          <p:cTn id="106" fill="hold">
                            <p:stCondLst>
                              <p:cond delay="1000"/>
                            </p:stCondLst>
                            <p:childTnLst>
                              <p:par>
                                <p:cTn id="107" presetID="1" presetClass="entr" presetSubtype="0" fill="hold" nodeType="afterEffect">
                                  <p:stCondLst>
                                    <p:cond delay="200"/>
                                  </p:stCondLst>
                                  <p:childTnLst>
                                    <p:set>
                                      <p:cBhvr>
                                        <p:cTn id="108" dur="1" fill="hold">
                                          <p:stCondLst>
                                            <p:cond delay="0"/>
                                          </p:stCondLst>
                                        </p:cTn>
                                        <p:tgtEl>
                                          <p:spTgt spid="18"/>
                                        </p:tgtEl>
                                        <p:attrNameLst>
                                          <p:attrName>style.visibility</p:attrName>
                                        </p:attrNameLst>
                                      </p:cBhvr>
                                      <p:to>
                                        <p:strVal val="visible"/>
                                      </p:to>
                                    </p:set>
                                  </p:childTnLst>
                                </p:cTn>
                              </p:par>
                              <p:par>
                                <p:cTn id="109" presetID="24" presetClass="emph" presetSubtype="0" fill="hold" grpId="0" nodeType="withEffect">
                                  <p:stCondLst>
                                    <p:cond delay="0"/>
                                  </p:stCondLst>
                                  <p:childTnLst>
                                    <p:animClr clrSpc="hsl" dir="cw">
                                      <p:cBhvr override="childStyle">
                                        <p:cTn id="110" dur="200" fill="hold"/>
                                        <p:tgtEl>
                                          <p:spTgt spid="8"/>
                                        </p:tgtEl>
                                        <p:attrNameLst>
                                          <p:attrName>style.color</p:attrName>
                                        </p:attrNameLst>
                                      </p:cBhvr>
                                      <p:by>
                                        <p:hsl h="0" s="-12549" l="-25098"/>
                                      </p:by>
                                    </p:animClr>
                                    <p:animClr clrSpc="hsl" dir="cw">
                                      <p:cBhvr>
                                        <p:cTn id="111" dur="200" fill="hold"/>
                                        <p:tgtEl>
                                          <p:spTgt spid="8"/>
                                        </p:tgtEl>
                                        <p:attrNameLst>
                                          <p:attrName>fillcolor</p:attrName>
                                        </p:attrNameLst>
                                      </p:cBhvr>
                                      <p:by>
                                        <p:hsl h="0" s="-12549" l="-25098"/>
                                      </p:by>
                                    </p:animClr>
                                    <p:animClr clrSpc="hsl" dir="cw">
                                      <p:cBhvr>
                                        <p:cTn id="112" dur="200" fill="hold"/>
                                        <p:tgtEl>
                                          <p:spTgt spid="8"/>
                                        </p:tgtEl>
                                        <p:attrNameLst>
                                          <p:attrName>stroke.color</p:attrName>
                                        </p:attrNameLst>
                                      </p:cBhvr>
                                      <p:by>
                                        <p:hsl h="0" s="-12549" l="-25098"/>
                                      </p:by>
                                    </p:animClr>
                                    <p:set>
                                      <p:cBhvr>
                                        <p:cTn id="113" dur="200" fill="hold"/>
                                        <p:tgtEl>
                                          <p:spTgt spid="8"/>
                                        </p:tgtEl>
                                        <p:attrNameLst>
                                          <p:attrName>fill.type</p:attrName>
                                        </p:attrNameLst>
                                      </p:cBhvr>
                                      <p:to>
                                        <p:strVal val="solid"/>
                                      </p:to>
                                    </p:set>
                                  </p:childTnLst>
                                </p:cTn>
                              </p:par>
                            </p:childTnLst>
                          </p:cTn>
                        </p:par>
                        <p:par>
                          <p:cTn id="114" fill="hold">
                            <p:stCondLst>
                              <p:cond delay="1200"/>
                            </p:stCondLst>
                            <p:childTnLst>
                              <p:par>
                                <p:cTn id="115" presetID="1" presetClass="entr" presetSubtype="0" fill="hold" nodeType="afterEffect">
                                  <p:stCondLst>
                                    <p:cond delay="200"/>
                                  </p:stCondLst>
                                  <p:childTnLst>
                                    <p:set>
                                      <p:cBhvr>
                                        <p:cTn id="116" dur="1" fill="hold">
                                          <p:stCondLst>
                                            <p:cond delay="0"/>
                                          </p:stCondLst>
                                        </p:cTn>
                                        <p:tgtEl>
                                          <p:spTgt spid="19"/>
                                        </p:tgtEl>
                                        <p:attrNameLst>
                                          <p:attrName>style.visibility</p:attrName>
                                        </p:attrNameLst>
                                      </p:cBhvr>
                                      <p:to>
                                        <p:strVal val="visible"/>
                                      </p:to>
                                    </p:set>
                                  </p:childTnLst>
                                </p:cTn>
                              </p:par>
                              <p:par>
                                <p:cTn id="117" presetID="24" presetClass="emph" presetSubtype="0" fill="hold" grpId="0" nodeType="withEffect">
                                  <p:stCondLst>
                                    <p:cond delay="0"/>
                                  </p:stCondLst>
                                  <p:childTnLst>
                                    <p:animClr clrSpc="hsl" dir="cw">
                                      <p:cBhvr override="childStyle">
                                        <p:cTn id="118" dur="200" fill="hold"/>
                                        <p:tgtEl>
                                          <p:spTgt spid="9"/>
                                        </p:tgtEl>
                                        <p:attrNameLst>
                                          <p:attrName>style.color</p:attrName>
                                        </p:attrNameLst>
                                      </p:cBhvr>
                                      <p:by>
                                        <p:hsl h="0" s="-12549" l="-25098"/>
                                      </p:by>
                                    </p:animClr>
                                    <p:animClr clrSpc="hsl" dir="cw">
                                      <p:cBhvr>
                                        <p:cTn id="119" dur="200" fill="hold"/>
                                        <p:tgtEl>
                                          <p:spTgt spid="9"/>
                                        </p:tgtEl>
                                        <p:attrNameLst>
                                          <p:attrName>fillcolor</p:attrName>
                                        </p:attrNameLst>
                                      </p:cBhvr>
                                      <p:by>
                                        <p:hsl h="0" s="-12549" l="-25098"/>
                                      </p:by>
                                    </p:animClr>
                                    <p:animClr clrSpc="hsl" dir="cw">
                                      <p:cBhvr>
                                        <p:cTn id="120" dur="200" fill="hold"/>
                                        <p:tgtEl>
                                          <p:spTgt spid="9"/>
                                        </p:tgtEl>
                                        <p:attrNameLst>
                                          <p:attrName>stroke.color</p:attrName>
                                        </p:attrNameLst>
                                      </p:cBhvr>
                                      <p:by>
                                        <p:hsl h="0" s="-12549" l="-25098"/>
                                      </p:by>
                                    </p:animClr>
                                    <p:set>
                                      <p:cBhvr>
                                        <p:cTn id="121" dur="200" fill="hold"/>
                                        <p:tgtEl>
                                          <p:spTgt spid="9"/>
                                        </p:tgtEl>
                                        <p:attrNameLst>
                                          <p:attrName>fill.type</p:attrName>
                                        </p:attrNameLst>
                                      </p:cBhvr>
                                      <p:to>
                                        <p:strVal val="solid"/>
                                      </p:to>
                                    </p:set>
                                  </p:childTnLst>
                                </p:cTn>
                              </p:par>
                            </p:childTnLst>
                          </p:cTn>
                        </p:par>
                        <p:par>
                          <p:cTn id="122" fill="hold">
                            <p:stCondLst>
                              <p:cond delay="1400"/>
                            </p:stCondLst>
                            <p:childTnLst>
                              <p:par>
                                <p:cTn id="123" presetID="1" presetClass="entr" presetSubtype="0" fill="hold" nodeType="afterEffect">
                                  <p:stCondLst>
                                    <p:cond delay="200"/>
                                  </p:stCondLst>
                                  <p:childTnLst>
                                    <p:set>
                                      <p:cBhvr>
                                        <p:cTn id="124" dur="1" fill="hold">
                                          <p:stCondLst>
                                            <p:cond delay="0"/>
                                          </p:stCondLst>
                                        </p:cTn>
                                        <p:tgtEl>
                                          <p:spTgt spid="20"/>
                                        </p:tgtEl>
                                        <p:attrNameLst>
                                          <p:attrName>style.visibility</p:attrName>
                                        </p:attrNameLst>
                                      </p:cBhvr>
                                      <p:to>
                                        <p:strVal val="visible"/>
                                      </p:to>
                                    </p:set>
                                  </p:childTnLst>
                                </p:cTn>
                              </p:par>
                              <p:par>
                                <p:cTn id="125" presetID="24" presetClass="emph" presetSubtype="0" fill="hold" grpId="0" nodeType="withEffect">
                                  <p:stCondLst>
                                    <p:cond delay="0"/>
                                  </p:stCondLst>
                                  <p:childTnLst>
                                    <p:animClr clrSpc="hsl" dir="cw">
                                      <p:cBhvr override="childStyle">
                                        <p:cTn id="126" dur="200" fill="hold"/>
                                        <p:tgtEl>
                                          <p:spTgt spid="10"/>
                                        </p:tgtEl>
                                        <p:attrNameLst>
                                          <p:attrName>style.color</p:attrName>
                                        </p:attrNameLst>
                                      </p:cBhvr>
                                      <p:by>
                                        <p:hsl h="0" s="-12549" l="-25098"/>
                                      </p:by>
                                    </p:animClr>
                                    <p:animClr clrSpc="hsl" dir="cw">
                                      <p:cBhvr>
                                        <p:cTn id="127" dur="200" fill="hold"/>
                                        <p:tgtEl>
                                          <p:spTgt spid="10"/>
                                        </p:tgtEl>
                                        <p:attrNameLst>
                                          <p:attrName>fillcolor</p:attrName>
                                        </p:attrNameLst>
                                      </p:cBhvr>
                                      <p:by>
                                        <p:hsl h="0" s="-12549" l="-25098"/>
                                      </p:by>
                                    </p:animClr>
                                    <p:animClr clrSpc="hsl" dir="cw">
                                      <p:cBhvr>
                                        <p:cTn id="128" dur="200" fill="hold"/>
                                        <p:tgtEl>
                                          <p:spTgt spid="10"/>
                                        </p:tgtEl>
                                        <p:attrNameLst>
                                          <p:attrName>stroke.color</p:attrName>
                                        </p:attrNameLst>
                                      </p:cBhvr>
                                      <p:by>
                                        <p:hsl h="0" s="-12549" l="-25098"/>
                                      </p:by>
                                    </p:animClr>
                                    <p:set>
                                      <p:cBhvr>
                                        <p:cTn id="129" dur="200" fill="hold"/>
                                        <p:tgtEl>
                                          <p:spTgt spid="10"/>
                                        </p:tgtEl>
                                        <p:attrNameLst>
                                          <p:attrName>fill.type</p:attrName>
                                        </p:attrNameLst>
                                      </p:cBhvr>
                                      <p:to>
                                        <p:strVal val="solid"/>
                                      </p:to>
                                    </p:set>
                                  </p:childTnLst>
                                </p:cTn>
                              </p:par>
                            </p:childTnLst>
                          </p:cTn>
                        </p:par>
                        <p:par>
                          <p:cTn id="130" fill="hold">
                            <p:stCondLst>
                              <p:cond delay="1600"/>
                            </p:stCondLst>
                            <p:childTnLst>
                              <p:par>
                                <p:cTn id="131" presetID="1" presetClass="entr" presetSubtype="0" fill="hold" nodeType="afterEffect">
                                  <p:stCondLst>
                                    <p:cond delay="200"/>
                                  </p:stCondLst>
                                  <p:childTnLst>
                                    <p:set>
                                      <p:cBhvr>
                                        <p:cTn id="132" dur="1" fill="hold">
                                          <p:stCondLst>
                                            <p:cond delay="0"/>
                                          </p:stCondLst>
                                        </p:cTn>
                                        <p:tgtEl>
                                          <p:spTgt spid="21"/>
                                        </p:tgtEl>
                                        <p:attrNameLst>
                                          <p:attrName>style.visibility</p:attrName>
                                        </p:attrNameLst>
                                      </p:cBhvr>
                                      <p:to>
                                        <p:strVal val="visible"/>
                                      </p:to>
                                    </p:set>
                                  </p:childTnLst>
                                </p:cTn>
                              </p:par>
                              <p:par>
                                <p:cTn id="133" presetID="24" presetClass="emph" presetSubtype="0" fill="hold" grpId="0" nodeType="withEffect">
                                  <p:stCondLst>
                                    <p:cond delay="0"/>
                                  </p:stCondLst>
                                  <p:childTnLst>
                                    <p:animClr clrSpc="hsl" dir="cw">
                                      <p:cBhvr override="childStyle">
                                        <p:cTn id="134" dur="200" fill="hold"/>
                                        <p:tgtEl>
                                          <p:spTgt spid="11"/>
                                        </p:tgtEl>
                                        <p:attrNameLst>
                                          <p:attrName>style.color</p:attrName>
                                        </p:attrNameLst>
                                      </p:cBhvr>
                                      <p:by>
                                        <p:hsl h="0" s="-12549" l="-25098"/>
                                      </p:by>
                                    </p:animClr>
                                    <p:animClr clrSpc="hsl" dir="cw">
                                      <p:cBhvr>
                                        <p:cTn id="135" dur="200" fill="hold"/>
                                        <p:tgtEl>
                                          <p:spTgt spid="11"/>
                                        </p:tgtEl>
                                        <p:attrNameLst>
                                          <p:attrName>fillcolor</p:attrName>
                                        </p:attrNameLst>
                                      </p:cBhvr>
                                      <p:by>
                                        <p:hsl h="0" s="-12549" l="-25098"/>
                                      </p:by>
                                    </p:animClr>
                                    <p:animClr clrSpc="hsl" dir="cw">
                                      <p:cBhvr>
                                        <p:cTn id="136" dur="200" fill="hold"/>
                                        <p:tgtEl>
                                          <p:spTgt spid="11"/>
                                        </p:tgtEl>
                                        <p:attrNameLst>
                                          <p:attrName>stroke.color</p:attrName>
                                        </p:attrNameLst>
                                      </p:cBhvr>
                                      <p:by>
                                        <p:hsl h="0" s="-12549" l="-25098"/>
                                      </p:by>
                                    </p:animClr>
                                    <p:set>
                                      <p:cBhvr>
                                        <p:cTn id="137" dur="200" fill="hold"/>
                                        <p:tgtEl>
                                          <p:spTgt spid="11"/>
                                        </p:tgtEl>
                                        <p:attrNameLst>
                                          <p:attrName>fill.type</p:attrName>
                                        </p:attrNameLst>
                                      </p:cBhvr>
                                      <p:to>
                                        <p:strVal val="solid"/>
                                      </p:to>
                                    </p:set>
                                  </p:childTnLst>
                                </p:cTn>
                              </p:par>
                            </p:childTnLst>
                          </p:cTn>
                        </p:par>
                        <p:par>
                          <p:cTn id="138" fill="hold">
                            <p:stCondLst>
                              <p:cond delay="1800"/>
                            </p:stCondLst>
                            <p:childTnLst>
                              <p:par>
                                <p:cTn id="139" presetID="1" presetClass="entr" presetSubtype="0" fill="hold" nodeType="afterEffect">
                                  <p:stCondLst>
                                    <p:cond delay="200"/>
                                  </p:stCondLst>
                                  <p:childTnLst>
                                    <p:set>
                                      <p:cBhvr>
                                        <p:cTn id="140" dur="1" fill="hold">
                                          <p:stCondLst>
                                            <p:cond delay="0"/>
                                          </p:stCondLst>
                                        </p:cTn>
                                        <p:tgtEl>
                                          <p:spTgt spid="22"/>
                                        </p:tgtEl>
                                        <p:attrNameLst>
                                          <p:attrName>style.visibility</p:attrName>
                                        </p:attrNameLst>
                                      </p:cBhvr>
                                      <p:to>
                                        <p:strVal val="visible"/>
                                      </p:to>
                                    </p:set>
                                  </p:childTnLst>
                                </p:cTn>
                              </p:par>
                              <p:par>
                                <p:cTn id="141" presetID="24" presetClass="emph" presetSubtype="0" fill="hold" grpId="0" nodeType="withEffect">
                                  <p:stCondLst>
                                    <p:cond delay="0"/>
                                  </p:stCondLst>
                                  <p:childTnLst>
                                    <p:animClr clrSpc="hsl" dir="cw">
                                      <p:cBhvr override="childStyle">
                                        <p:cTn id="142" dur="200" fill="hold"/>
                                        <p:tgtEl>
                                          <p:spTgt spid="12"/>
                                        </p:tgtEl>
                                        <p:attrNameLst>
                                          <p:attrName>style.color</p:attrName>
                                        </p:attrNameLst>
                                      </p:cBhvr>
                                      <p:by>
                                        <p:hsl h="0" s="-12549" l="-25098"/>
                                      </p:by>
                                    </p:animClr>
                                    <p:animClr clrSpc="hsl" dir="cw">
                                      <p:cBhvr>
                                        <p:cTn id="143" dur="200" fill="hold"/>
                                        <p:tgtEl>
                                          <p:spTgt spid="12"/>
                                        </p:tgtEl>
                                        <p:attrNameLst>
                                          <p:attrName>fillcolor</p:attrName>
                                        </p:attrNameLst>
                                      </p:cBhvr>
                                      <p:by>
                                        <p:hsl h="0" s="-12549" l="-25098"/>
                                      </p:by>
                                    </p:animClr>
                                    <p:animClr clrSpc="hsl" dir="cw">
                                      <p:cBhvr>
                                        <p:cTn id="144" dur="200" fill="hold"/>
                                        <p:tgtEl>
                                          <p:spTgt spid="12"/>
                                        </p:tgtEl>
                                        <p:attrNameLst>
                                          <p:attrName>stroke.color</p:attrName>
                                        </p:attrNameLst>
                                      </p:cBhvr>
                                      <p:by>
                                        <p:hsl h="0" s="-12549" l="-25098"/>
                                      </p:by>
                                    </p:animClr>
                                    <p:set>
                                      <p:cBhvr>
                                        <p:cTn id="145" dur="200" fill="hold"/>
                                        <p:tgtEl>
                                          <p:spTgt spid="12"/>
                                        </p:tgtEl>
                                        <p:attrNameLst>
                                          <p:attrName>fill.type</p:attrName>
                                        </p:attrNameLst>
                                      </p:cBhvr>
                                      <p:to>
                                        <p:strVal val="solid"/>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1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4"/>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15"/>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16"/>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17"/>
                                        </p:tgtEl>
                                        <p:attrNameLst>
                                          <p:attrName>style.visibility</p:attrName>
                                        </p:attrNameLst>
                                      </p:cBhvr>
                                      <p:to>
                                        <p:strVal val="hidden"/>
                                      </p:to>
                                    </p:set>
                                  </p:childTnLst>
                                </p:cTn>
                              </p:par>
                              <p:par>
                                <p:cTn id="158" presetID="1" presetClass="exit" presetSubtype="0" fill="hold" nodeType="withEffect">
                                  <p:stCondLst>
                                    <p:cond delay="0"/>
                                  </p:stCondLst>
                                  <p:childTnLst>
                                    <p:set>
                                      <p:cBhvr>
                                        <p:cTn id="159" dur="1" fill="hold">
                                          <p:stCondLst>
                                            <p:cond delay="0"/>
                                          </p:stCondLst>
                                        </p:cTn>
                                        <p:tgtEl>
                                          <p:spTgt spid="18"/>
                                        </p:tgtEl>
                                        <p:attrNameLst>
                                          <p:attrName>style.visibility</p:attrName>
                                        </p:attrNameLst>
                                      </p:cBhvr>
                                      <p:to>
                                        <p:strVal val="hidden"/>
                                      </p:to>
                                    </p:set>
                                  </p:childTnLst>
                                </p:cTn>
                              </p:par>
                              <p:par>
                                <p:cTn id="160" presetID="1" presetClass="exit" presetSubtype="0" fill="hold" nodeType="withEffect">
                                  <p:stCondLst>
                                    <p:cond delay="0"/>
                                  </p:stCondLst>
                                  <p:childTnLst>
                                    <p:set>
                                      <p:cBhvr>
                                        <p:cTn id="161" dur="1" fill="hold">
                                          <p:stCondLst>
                                            <p:cond delay="0"/>
                                          </p:stCondLst>
                                        </p:cTn>
                                        <p:tgtEl>
                                          <p:spTgt spid="19"/>
                                        </p:tgtEl>
                                        <p:attrNameLst>
                                          <p:attrName>style.visibility</p:attrName>
                                        </p:attrNameLst>
                                      </p:cBhvr>
                                      <p:to>
                                        <p:strVal val="hidden"/>
                                      </p:to>
                                    </p:set>
                                  </p:childTnLst>
                                </p:cTn>
                              </p:par>
                              <p:par>
                                <p:cTn id="162" presetID="1" presetClass="exit" presetSubtype="0" fill="hold" nodeType="withEffect">
                                  <p:stCondLst>
                                    <p:cond delay="0"/>
                                  </p:stCondLst>
                                  <p:childTnLst>
                                    <p:set>
                                      <p:cBhvr>
                                        <p:cTn id="163" dur="1" fill="hold">
                                          <p:stCondLst>
                                            <p:cond delay="0"/>
                                          </p:stCondLst>
                                        </p:cTn>
                                        <p:tgtEl>
                                          <p:spTgt spid="20"/>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21"/>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22"/>
                                        </p:tgtEl>
                                        <p:attrNameLst>
                                          <p:attrName>style.visibility</p:attrName>
                                        </p:attrNameLst>
                                      </p:cBhvr>
                                      <p:to>
                                        <p:strVal val="hidden"/>
                                      </p:to>
                                    </p:set>
                                  </p:childTnLst>
                                </p:cTn>
                              </p:par>
                              <p:par>
                                <p:cTn id="168" presetID="1" presetClass="entr" presetSubtype="0" fill="hold" grpId="0" nodeType="withEffect">
                                  <p:stCondLst>
                                    <p:cond delay="0"/>
                                  </p:stCondLst>
                                  <p:childTnLst>
                                    <p:set>
                                      <p:cBhvr>
                                        <p:cTn id="169"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animBg="1"/>
      <p:bldP spid="5" grpId="0" animBg="1"/>
      <p:bldP spid="6" grpId="0" animBg="1"/>
      <p:bldP spid="7" grpId="0" animBg="1"/>
      <p:bldP spid="8" grpId="0" animBg="1"/>
      <p:bldP spid="9" grpId="0" animBg="1"/>
      <p:bldP spid="10" grpId="0" animBg="1"/>
      <p:bldP spid="11" grpId="0" animBg="1"/>
      <p:bldP spid="12" grpId="0" animBg="1"/>
      <p:bldP spid="23" grpId="0"/>
      <p:bldP spid="68"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database backups: Non-optimal</a:t>
            </a:r>
          </a:p>
        </p:txBody>
      </p:sp>
      <p:sp>
        <p:nvSpPr>
          <p:cNvPr id="3" name="TextBox 2"/>
          <p:cNvSpPr txBox="1"/>
          <p:nvPr/>
        </p:nvSpPr>
        <p:spPr>
          <a:xfrm>
            <a:off x="342932" y="846469"/>
            <a:ext cx="687689"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Sun</a:t>
            </a:r>
          </a:p>
        </p:txBody>
      </p:sp>
      <p:sp>
        <p:nvSpPr>
          <p:cNvPr id="4" name="TextBox 3"/>
          <p:cNvSpPr txBox="1"/>
          <p:nvPr/>
        </p:nvSpPr>
        <p:spPr>
          <a:xfrm>
            <a:off x="1499928" y="846469"/>
            <a:ext cx="729367"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Mon</a:t>
            </a:r>
          </a:p>
        </p:txBody>
      </p:sp>
      <p:sp>
        <p:nvSpPr>
          <p:cNvPr id="5" name="TextBox 4"/>
          <p:cNvSpPr txBox="1"/>
          <p:nvPr/>
        </p:nvSpPr>
        <p:spPr>
          <a:xfrm>
            <a:off x="2712751" y="846469"/>
            <a:ext cx="663771"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Tue</a:t>
            </a:r>
          </a:p>
        </p:txBody>
      </p:sp>
      <p:sp>
        <p:nvSpPr>
          <p:cNvPr id="6" name="TextBox 5"/>
          <p:cNvSpPr txBox="1"/>
          <p:nvPr/>
        </p:nvSpPr>
        <p:spPr>
          <a:xfrm>
            <a:off x="3845587" y="846469"/>
            <a:ext cx="753604"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Wed</a:t>
            </a:r>
          </a:p>
        </p:txBody>
      </p:sp>
      <p:sp>
        <p:nvSpPr>
          <p:cNvPr id="7" name="TextBox 6"/>
          <p:cNvSpPr txBox="1"/>
          <p:nvPr/>
        </p:nvSpPr>
        <p:spPr>
          <a:xfrm>
            <a:off x="6281602" y="846469"/>
            <a:ext cx="530594" cy="461665"/>
          </a:xfrm>
          <a:prstGeom prst="rect">
            <a:avLst/>
          </a:prstGeom>
          <a:noFill/>
        </p:spPr>
        <p:txBody>
          <a:bodyPr wrap="non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Fri</a:t>
            </a:r>
          </a:p>
        </p:txBody>
      </p:sp>
      <p:sp>
        <p:nvSpPr>
          <p:cNvPr id="8" name="TextBox 7"/>
          <p:cNvSpPr txBox="1"/>
          <p:nvPr/>
        </p:nvSpPr>
        <p:spPr>
          <a:xfrm>
            <a:off x="5064952" y="846469"/>
            <a:ext cx="673261"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Thu</a:t>
            </a:r>
          </a:p>
        </p:txBody>
      </p:sp>
      <p:sp>
        <p:nvSpPr>
          <p:cNvPr id="9" name="TextBox 8"/>
          <p:cNvSpPr txBox="1"/>
          <p:nvPr/>
        </p:nvSpPr>
        <p:spPr>
          <a:xfrm>
            <a:off x="7434365" y="846469"/>
            <a:ext cx="615553"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Sat</a:t>
            </a:r>
          </a:p>
        </p:txBody>
      </p:sp>
      <p:sp>
        <p:nvSpPr>
          <p:cNvPr id="10" name="Can 9"/>
          <p:cNvSpPr/>
          <p:nvPr/>
        </p:nvSpPr>
        <p:spPr>
          <a:xfrm>
            <a:off x="429163" y="1306732"/>
            <a:ext cx="503204" cy="507448"/>
          </a:xfrm>
          <a:prstGeom prst="can">
            <a:avLst/>
          </a:prstGeom>
          <a:solidFill>
            <a:schemeClr val="accent2"/>
          </a:solid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mazon Ember"/>
                <a:ea typeface="+mn-ea"/>
                <a:cs typeface="+mn-cs"/>
              </a:rPr>
              <a:t>Full</a:t>
            </a:r>
          </a:p>
        </p:txBody>
      </p:sp>
      <p:sp>
        <p:nvSpPr>
          <p:cNvPr id="11" name="Can 10"/>
          <p:cNvSpPr/>
          <p:nvPr/>
        </p:nvSpPr>
        <p:spPr>
          <a:xfrm>
            <a:off x="1610073" y="1306732"/>
            <a:ext cx="503204" cy="507448"/>
          </a:xfrm>
          <a:prstGeom prst="can">
            <a:avLst/>
          </a:prstGeom>
          <a:pattFill prst="pct75">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12" name="Can 11"/>
          <p:cNvSpPr/>
          <p:nvPr/>
        </p:nvSpPr>
        <p:spPr>
          <a:xfrm>
            <a:off x="2790983" y="1306731"/>
            <a:ext cx="503204" cy="507448"/>
          </a:xfrm>
          <a:prstGeom prst="can">
            <a:avLst/>
          </a:prstGeom>
          <a:pattFill prst="pct75">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13" name="Can 12"/>
          <p:cNvSpPr/>
          <p:nvPr/>
        </p:nvSpPr>
        <p:spPr>
          <a:xfrm>
            <a:off x="3971893" y="1306730"/>
            <a:ext cx="503204" cy="507448"/>
          </a:xfrm>
          <a:prstGeom prst="can">
            <a:avLst/>
          </a:prstGeom>
          <a:pattFill prst="pct8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Cumm</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14" name="Can 13"/>
          <p:cNvSpPr/>
          <p:nvPr/>
        </p:nvSpPr>
        <p:spPr>
          <a:xfrm>
            <a:off x="5152802" y="1306730"/>
            <a:ext cx="503204" cy="507448"/>
          </a:xfrm>
          <a:prstGeom prst="can">
            <a:avLst/>
          </a:prstGeom>
          <a:pattFill prst="pct75">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15" name="Can 14"/>
          <p:cNvSpPr/>
          <p:nvPr/>
        </p:nvSpPr>
        <p:spPr>
          <a:xfrm>
            <a:off x="6333712" y="1298880"/>
            <a:ext cx="503204" cy="507448"/>
          </a:xfrm>
          <a:prstGeom prst="can">
            <a:avLst/>
          </a:prstGeom>
          <a:pattFill prst="pct75">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16" name="Can 15"/>
          <p:cNvSpPr/>
          <p:nvPr/>
        </p:nvSpPr>
        <p:spPr>
          <a:xfrm>
            <a:off x="7514621" y="1291031"/>
            <a:ext cx="503204" cy="507448"/>
          </a:xfrm>
          <a:prstGeom prst="can">
            <a:avLst/>
          </a:prstGeom>
          <a:pattFill prst="pct8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Cumm</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grpSp>
        <p:nvGrpSpPr>
          <p:cNvPr id="27" name="Group 26"/>
          <p:cNvGrpSpPr/>
          <p:nvPr/>
        </p:nvGrpSpPr>
        <p:grpSpPr>
          <a:xfrm>
            <a:off x="994309" y="1337557"/>
            <a:ext cx="544729" cy="460744"/>
            <a:chOff x="1590893" y="2140090"/>
            <a:chExt cx="871567" cy="737191"/>
          </a:xfrm>
        </p:grpSpPr>
        <p:sp>
          <p:nvSpPr>
            <p:cNvPr id="17" name="Flowchart: Preparation 16"/>
            <p:cNvSpPr/>
            <p:nvPr/>
          </p:nvSpPr>
          <p:spPr bwMode="auto">
            <a:xfrm>
              <a:off x="1590893" y="21400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 name="Flowchart: Preparation 17"/>
            <p:cNvSpPr/>
            <p:nvPr/>
          </p:nvSpPr>
          <p:spPr bwMode="auto">
            <a:xfrm>
              <a:off x="1590893" y="22924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 name="Flowchart: Preparation 18"/>
            <p:cNvSpPr/>
            <p:nvPr/>
          </p:nvSpPr>
          <p:spPr bwMode="auto">
            <a:xfrm>
              <a:off x="1590893" y="24448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 name="Flowchart: Preparation 19"/>
            <p:cNvSpPr/>
            <p:nvPr/>
          </p:nvSpPr>
          <p:spPr bwMode="auto">
            <a:xfrm>
              <a:off x="1590893" y="25972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 name="Flowchart: Preparation 20"/>
            <p:cNvSpPr/>
            <p:nvPr/>
          </p:nvSpPr>
          <p:spPr bwMode="auto">
            <a:xfrm>
              <a:off x="1590893" y="27496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 name="Flowchart: Preparation 21"/>
            <p:cNvSpPr/>
            <p:nvPr/>
          </p:nvSpPr>
          <p:spPr bwMode="auto">
            <a:xfrm>
              <a:off x="1736228" y="21400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 name="Flowchart: Preparation 22"/>
            <p:cNvSpPr/>
            <p:nvPr/>
          </p:nvSpPr>
          <p:spPr bwMode="auto">
            <a:xfrm>
              <a:off x="1736228" y="22924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 name="Flowchart: Preparation 23"/>
            <p:cNvSpPr/>
            <p:nvPr/>
          </p:nvSpPr>
          <p:spPr bwMode="auto">
            <a:xfrm>
              <a:off x="1736228" y="24448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 name="Flowchart: Preparation 24"/>
            <p:cNvSpPr/>
            <p:nvPr/>
          </p:nvSpPr>
          <p:spPr bwMode="auto">
            <a:xfrm>
              <a:off x="1736228" y="25972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 name="Flowchart: Preparation 25"/>
            <p:cNvSpPr/>
            <p:nvPr/>
          </p:nvSpPr>
          <p:spPr bwMode="auto">
            <a:xfrm>
              <a:off x="1736228" y="27496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 name="Flowchart: Preparation 31"/>
            <p:cNvSpPr/>
            <p:nvPr/>
          </p:nvSpPr>
          <p:spPr bwMode="auto">
            <a:xfrm>
              <a:off x="1886678" y="21400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 name="Flowchart: Preparation 32"/>
            <p:cNvSpPr/>
            <p:nvPr/>
          </p:nvSpPr>
          <p:spPr bwMode="auto">
            <a:xfrm>
              <a:off x="1886678" y="22924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 name="Flowchart: Preparation 33"/>
            <p:cNvSpPr/>
            <p:nvPr/>
          </p:nvSpPr>
          <p:spPr bwMode="auto">
            <a:xfrm>
              <a:off x="1886678" y="24448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 name="Flowchart: Preparation 34"/>
            <p:cNvSpPr/>
            <p:nvPr/>
          </p:nvSpPr>
          <p:spPr bwMode="auto">
            <a:xfrm>
              <a:off x="1886678" y="25972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6" name="Flowchart: Preparation 35"/>
            <p:cNvSpPr/>
            <p:nvPr/>
          </p:nvSpPr>
          <p:spPr bwMode="auto">
            <a:xfrm>
              <a:off x="1886678" y="27496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7" name="Flowchart: Preparation 36"/>
            <p:cNvSpPr/>
            <p:nvPr/>
          </p:nvSpPr>
          <p:spPr bwMode="auto">
            <a:xfrm>
              <a:off x="2032013" y="21400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8" name="Flowchart: Preparation 37"/>
            <p:cNvSpPr/>
            <p:nvPr/>
          </p:nvSpPr>
          <p:spPr bwMode="auto">
            <a:xfrm>
              <a:off x="2032013" y="22924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9" name="Flowchart: Preparation 38"/>
            <p:cNvSpPr/>
            <p:nvPr/>
          </p:nvSpPr>
          <p:spPr bwMode="auto">
            <a:xfrm>
              <a:off x="2032013" y="24448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0" name="Flowchart: Preparation 39"/>
            <p:cNvSpPr/>
            <p:nvPr/>
          </p:nvSpPr>
          <p:spPr bwMode="auto">
            <a:xfrm>
              <a:off x="2032013" y="25972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1" name="Flowchart: Preparation 40"/>
            <p:cNvSpPr/>
            <p:nvPr/>
          </p:nvSpPr>
          <p:spPr bwMode="auto">
            <a:xfrm>
              <a:off x="2032013" y="27496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2" name="Flowchart: Preparation 41"/>
            <p:cNvSpPr/>
            <p:nvPr/>
          </p:nvSpPr>
          <p:spPr bwMode="auto">
            <a:xfrm>
              <a:off x="2189535" y="21400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3" name="Flowchart: Preparation 42"/>
            <p:cNvSpPr/>
            <p:nvPr/>
          </p:nvSpPr>
          <p:spPr bwMode="auto">
            <a:xfrm>
              <a:off x="2189535" y="22924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4" name="Flowchart: Preparation 43"/>
            <p:cNvSpPr/>
            <p:nvPr/>
          </p:nvSpPr>
          <p:spPr bwMode="auto">
            <a:xfrm>
              <a:off x="2189535" y="24448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5" name="Flowchart: Preparation 44"/>
            <p:cNvSpPr/>
            <p:nvPr/>
          </p:nvSpPr>
          <p:spPr bwMode="auto">
            <a:xfrm>
              <a:off x="2189535" y="25972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6" name="Flowchart: Preparation 45"/>
            <p:cNvSpPr/>
            <p:nvPr/>
          </p:nvSpPr>
          <p:spPr bwMode="auto">
            <a:xfrm>
              <a:off x="2189535" y="27496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7" name="Flowchart: Preparation 46"/>
            <p:cNvSpPr/>
            <p:nvPr/>
          </p:nvSpPr>
          <p:spPr bwMode="auto">
            <a:xfrm>
              <a:off x="2334870" y="21400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8" name="Flowchart: Preparation 47"/>
            <p:cNvSpPr/>
            <p:nvPr/>
          </p:nvSpPr>
          <p:spPr bwMode="auto">
            <a:xfrm>
              <a:off x="2334870" y="22924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9" name="Flowchart: Preparation 48"/>
            <p:cNvSpPr/>
            <p:nvPr/>
          </p:nvSpPr>
          <p:spPr bwMode="auto">
            <a:xfrm>
              <a:off x="2334870" y="24448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0" name="Flowchart: Preparation 49"/>
            <p:cNvSpPr/>
            <p:nvPr/>
          </p:nvSpPr>
          <p:spPr bwMode="auto">
            <a:xfrm>
              <a:off x="2334870" y="25972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1" name="Flowchart: Preparation 50"/>
            <p:cNvSpPr/>
            <p:nvPr/>
          </p:nvSpPr>
          <p:spPr bwMode="auto">
            <a:xfrm>
              <a:off x="2334870" y="2749690"/>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2" name="Group 231"/>
          <p:cNvGrpSpPr/>
          <p:nvPr/>
        </p:nvGrpSpPr>
        <p:grpSpPr>
          <a:xfrm>
            <a:off x="2164219" y="1327372"/>
            <a:ext cx="544729" cy="460744"/>
            <a:chOff x="3462750" y="2123794"/>
            <a:chExt cx="871567" cy="737191"/>
          </a:xfrm>
        </p:grpSpPr>
        <p:sp>
          <p:nvSpPr>
            <p:cNvPr id="52" name="Flowchart: Preparation 51"/>
            <p:cNvSpPr/>
            <p:nvPr/>
          </p:nvSpPr>
          <p:spPr bwMode="auto">
            <a:xfrm>
              <a:off x="346275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3" name="Flowchart: Preparation 52"/>
            <p:cNvSpPr/>
            <p:nvPr/>
          </p:nvSpPr>
          <p:spPr bwMode="auto">
            <a:xfrm>
              <a:off x="346275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4" name="Flowchart: Preparation 53"/>
            <p:cNvSpPr/>
            <p:nvPr/>
          </p:nvSpPr>
          <p:spPr bwMode="auto">
            <a:xfrm>
              <a:off x="346275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5" name="Flowchart: Preparation 54"/>
            <p:cNvSpPr/>
            <p:nvPr/>
          </p:nvSpPr>
          <p:spPr bwMode="auto">
            <a:xfrm>
              <a:off x="346275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6" name="Flowchart: Preparation 55"/>
            <p:cNvSpPr/>
            <p:nvPr/>
          </p:nvSpPr>
          <p:spPr bwMode="auto">
            <a:xfrm>
              <a:off x="346275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7" name="Flowchart: Preparation 56"/>
            <p:cNvSpPr/>
            <p:nvPr/>
          </p:nvSpPr>
          <p:spPr bwMode="auto">
            <a:xfrm>
              <a:off x="360808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8" name="Flowchart: Preparation 57"/>
            <p:cNvSpPr/>
            <p:nvPr/>
          </p:nvSpPr>
          <p:spPr bwMode="auto">
            <a:xfrm>
              <a:off x="360808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59" name="Flowchart: Preparation 58"/>
            <p:cNvSpPr/>
            <p:nvPr/>
          </p:nvSpPr>
          <p:spPr bwMode="auto">
            <a:xfrm>
              <a:off x="360808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0" name="Flowchart: Preparation 59"/>
            <p:cNvSpPr/>
            <p:nvPr/>
          </p:nvSpPr>
          <p:spPr bwMode="auto">
            <a:xfrm>
              <a:off x="360808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1" name="Flowchart: Preparation 60"/>
            <p:cNvSpPr/>
            <p:nvPr/>
          </p:nvSpPr>
          <p:spPr bwMode="auto">
            <a:xfrm>
              <a:off x="360808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2" name="Flowchart: Preparation 61"/>
            <p:cNvSpPr/>
            <p:nvPr/>
          </p:nvSpPr>
          <p:spPr bwMode="auto">
            <a:xfrm>
              <a:off x="375853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3" name="Flowchart: Preparation 62"/>
            <p:cNvSpPr/>
            <p:nvPr/>
          </p:nvSpPr>
          <p:spPr bwMode="auto">
            <a:xfrm>
              <a:off x="375853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4" name="Flowchart: Preparation 63"/>
            <p:cNvSpPr/>
            <p:nvPr/>
          </p:nvSpPr>
          <p:spPr bwMode="auto">
            <a:xfrm>
              <a:off x="375853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5" name="Flowchart: Preparation 64"/>
            <p:cNvSpPr/>
            <p:nvPr/>
          </p:nvSpPr>
          <p:spPr bwMode="auto">
            <a:xfrm>
              <a:off x="375853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6" name="Flowchart: Preparation 65"/>
            <p:cNvSpPr/>
            <p:nvPr/>
          </p:nvSpPr>
          <p:spPr bwMode="auto">
            <a:xfrm>
              <a:off x="375853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7" name="Flowchart: Preparation 66"/>
            <p:cNvSpPr/>
            <p:nvPr/>
          </p:nvSpPr>
          <p:spPr bwMode="auto">
            <a:xfrm>
              <a:off x="390387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8" name="Flowchart: Preparation 67"/>
            <p:cNvSpPr/>
            <p:nvPr/>
          </p:nvSpPr>
          <p:spPr bwMode="auto">
            <a:xfrm>
              <a:off x="390387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69" name="Flowchart: Preparation 68"/>
            <p:cNvSpPr/>
            <p:nvPr/>
          </p:nvSpPr>
          <p:spPr bwMode="auto">
            <a:xfrm>
              <a:off x="390387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0" name="Flowchart: Preparation 69"/>
            <p:cNvSpPr/>
            <p:nvPr/>
          </p:nvSpPr>
          <p:spPr bwMode="auto">
            <a:xfrm>
              <a:off x="390387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1" name="Flowchart: Preparation 70"/>
            <p:cNvSpPr/>
            <p:nvPr/>
          </p:nvSpPr>
          <p:spPr bwMode="auto">
            <a:xfrm>
              <a:off x="390387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2" name="Flowchart: Preparation 71"/>
            <p:cNvSpPr/>
            <p:nvPr/>
          </p:nvSpPr>
          <p:spPr bwMode="auto">
            <a:xfrm>
              <a:off x="4061392"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3" name="Flowchart: Preparation 72"/>
            <p:cNvSpPr/>
            <p:nvPr/>
          </p:nvSpPr>
          <p:spPr bwMode="auto">
            <a:xfrm>
              <a:off x="4061392"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4" name="Flowchart: Preparation 73"/>
            <p:cNvSpPr/>
            <p:nvPr/>
          </p:nvSpPr>
          <p:spPr bwMode="auto">
            <a:xfrm>
              <a:off x="4061392"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5" name="Flowchart: Preparation 74"/>
            <p:cNvSpPr/>
            <p:nvPr/>
          </p:nvSpPr>
          <p:spPr bwMode="auto">
            <a:xfrm>
              <a:off x="4061392"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6" name="Flowchart: Preparation 75"/>
            <p:cNvSpPr/>
            <p:nvPr/>
          </p:nvSpPr>
          <p:spPr bwMode="auto">
            <a:xfrm>
              <a:off x="4061392"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7" name="Flowchart: Preparation 76"/>
            <p:cNvSpPr/>
            <p:nvPr/>
          </p:nvSpPr>
          <p:spPr bwMode="auto">
            <a:xfrm>
              <a:off x="4206727"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8" name="Flowchart: Preparation 77"/>
            <p:cNvSpPr/>
            <p:nvPr/>
          </p:nvSpPr>
          <p:spPr bwMode="auto">
            <a:xfrm>
              <a:off x="4206727"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9" name="Flowchart: Preparation 78"/>
            <p:cNvSpPr/>
            <p:nvPr/>
          </p:nvSpPr>
          <p:spPr bwMode="auto">
            <a:xfrm>
              <a:off x="4206727"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0" name="Flowchart: Preparation 79"/>
            <p:cNvSpPr/>
            <p:nvPr/>
          </p:nvSpPr>
          <p:spPr bwMode="auto">
            <a:xfrm>
              <a:off x="4206727"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1" name="Flowchart: Preparation 80"/>
            <p:cNvSpPr/>
            <p:nvPr/>
          </p:nvSpPr>
          <p:spPr bwMode="auto">
            <a:xfrm>
              <a:off x="4206727"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3" name="Group 232"/>
          <p:cNvGrpSpPr/>
          <p:nvPr/>
        </p:nvGrpSpPr>
        <p:grpSpPr>
          <a:xfrm>
            <a:off x="3371716" y="1322051"/>
            <a:ext cx="544729" cy="460744"/>
            <a:chOff x="5394745" y="2115281"/>
            <a:chExt cx="871567" cy="737191"/>
          </a:xfrm>
        </p:grpSpPr>
        <p:sp>
          <p:nvSpPr>
            <p:cNvPr id="82" name="Flowchart: Preparation 81"/>
            <p:cNvSpPr/>
            <p:nvPr/>
          </p:nvSpPr>
          <p:spPr bwMode="auto">
            <a:xfrm>
              <a:off x="5394745"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3" name="Flowchart: Preparation 82"/>
            <p:cNvSpPr/>
            <p:nvPr/>
          </p:nvSpPr>
          <p:spPr bwMode="auto">
            <a:xfrm>
              <a:off x="5394745"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4" name="Flowchart: Preparation 83"/>
            <p:cNvSpPr/>
            <p:nvPr/>
          </p:nvSpPr>
          <p:spPr bwMode="auto">
            <a:xfrm>
              <a:off x="5394745"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5" name="Flowchart: Preparation 84"/>
            <p:cNvSpPr/>
            <p:nvPr/>
          </p:nvSpPr>
          <p:spPr bwMode="auto">
            <a:xfrm>
              <a:off x="5394745"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6" name="Flowchart: Preparation 85"/>
            <p:cNvSpPr/>
            <p:nvPr/>
          </p:nvSpPr>
          <p:spPr bwMode="auto">
            <a:xfrm>
              <a:off x="5394745"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7" name="Flowchart: Preparation 86"/>
            <p:cNvSpPr/>
            <p:nvPr/>
          </p:nvSpPr>
          <p:spPr bwMode="auto">
            <a:xfrm>
              <a:off x="5540080"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8" name="Flowchart: Preparation 87"/>
            <p:cNvSpPr/>
            <p:nvPr/>
          </p:nvSpPr>
          <p:spPr bwMode="auto">
            <a:xfrm>
              <a:off x="5540080"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89" name="Flowchart: Preparation 88"/>
            <p:cNvSpPr/>
            <p:nvPr/>
          </p:nvSpPr>
          <p:spPr bwMode="auto">
            <a:xfrm>
              <a:off x="5540080"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0" name="Flowchart: Preparation 89"/>
            <p:cNvSpPr/>
            <p:nvPr/>
          </p:nvSpPr>
          <p:spPr bwMode="auto">
            <a:xfrm>
              <a:off x="5540080"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1" name="Flowchart: Preparation 90"/>
            <p:cNvSpPr/>
            <p:nvPr/>
          </p:nvSpPr>
          <p:spPr bwMode="auto">
            <a:xfrm>
              <a:off x="5540080"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2" name="Flowchart: Preparation 91"/>
            <p:cNvSpPr/>
            <p:nvPr/>
          </p:nvSpPr>
          <p:spPr bwMode="auto">
            <a:xfrm>
              <a:off x="5690530"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3" name="Flowchart: Preparation 92"/>
            <p:cNvSpPr/>
            <p:nvPr/>
          </p:nvSpPr>
          <p:spPr bwMode="auto">
            <a:xfrm>
              <a:off x="5690530"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4" name="Flowchart: Preparation 93"/>
            <p:cNvSpPr/>
            <p:nvPr/>
          </p:nvSpPr>
          <p:spPr bwMode="auto">
            <a:xfrm>
              <a:off x="5690530"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5" name="Flowchart: Preparation 94"/>
            <p:cNvSpPr/>
            <p:nvPr/>
          </p:nvSpPr>
          <p:spPr bwMode="auto">
            <a:xfrm>
              <a:off x="5690530"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6" name="Flowchart: Preparation 95"/>
            <p:cNvSpPr/>
            <p:nvPr/>
          </p:nvSpPr>
          <p:spPr bwMode="auto">
            <a:xfrm>
              <a:off x="5690530"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7" name="Flowchart: Preparation 96"/>
            <p:cNvSpPr/>
            <p:nvPr/>
          </p:nvSpPr>
          <p:spPr bwMode="auto">
            <a:xfrm>
              <a:off x="5835865"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8" name="Flowchart: Preparation 97"/>
            <p:cNvSpPr/>
            <p:nvPr/>
          </p:nvSpPr>
          <p:spPr bwMode="auto">
            <a:xfrm>
              <a:off x="5835865"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99" name="Flowchart: Preparation 98"/>
            <p:cNvSpPr/>
            <p:nvPr/>
          </p:nvSpPr>
          <p:spPr bwMode="auto">
            <a:xfrm>
              <a:off x="5835865"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0" name="Flowchart: Preparation 99"/>
            <p:cNvSpPr/>
            <p:nvPr/>
          </p:nvSpPr>
          <p:spPr bwMode="auto">
            <a:xfrm>
              <a:off x="5835865"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1" name="Flowchart: Preparation 100"/>
            <p:cNvSpPr/>
            <p:nvPr/>
          </p:nvSpPr>
          <p:spPr bwMode="auto">
            <a:xfrm>
              <a:off x="5835865"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2" name="Flowchart: Preparation 101"/>
            <p:cNvSpPr/>
            <p:nvPr/>
          </p:nvSpPr>
          <p:spPr bwMode="auto">
            <a:xfrm>
              <a:off x="5993387"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3" name="Flowchart: Preparation 102"/>
            <p:cNvSpPr/>
            <p:nvPr/>
          </p:nvSpPr>
          <p:spPr bwMode="auto">
            <a:xfrm>
              <a:off x="5993387"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4" name="Flowchart: Preparation 103"/>
            <p:cNvSpPr/>
            <p:nvPr/>
          </p:nvSpPr>
          <p:spPr bwMode="auto">
            <a:xfrm>
              <a:off x="5993387"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5" name="Flowchart: Preparation 104"/>
            <p:cNvSpPr/>
            <p:nvPr/>
          </p:nvSpPr>
          <p:spPr bwMode="auto">
            <a:xfrm>
              <a:off x="5993387"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6" name="Flowchart: Preparation 105"/>
            <p:cNvSpPr/>
            <p:nvPr/>
          </p:nvSpPr>
          <p:spPr bwMode="auto">
            <a:xfrm>
              <a:off x="5993387"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7" name="Flowchart: Preparation 106"/>
            <p:cNvSpPr/>
            <p:nvPr/>
          </p:nvSpPr>
          <p:spPr bwMode="auto">
            <a:xfrm>
              <a:off x="6138722"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8" name="Flowchart: Preparation 107"/>
            <p:cNvSpPr/>
            <p:nvPr/>
          </p:nvSpPr>
          <p:spPr bwMode="auto">
            <a:xfrm>
              <a:off x="6138722"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9" name="Flowchart: Preparation 108"/>
            <p:cNvSpPr/>
            <p:nvPr/>
          </p:nvSpPr>
          <p:spPr bwMode="auto">
            <a:xfrm>
              <a:off x="6138722"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0" name="Flowchart: Preparation 109"/>
            <p:cNvSpPr/>
            <p:nvPr/>
          </p:nvSpPr>
          <p:spPr bwMode="auto">
            <a:xfrm>
              <a:off x="6138722"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1" name="Flowchart: Preparation 110"/>
            <p:cNvSpPr/>
            <p:nvPr/>
          </p:nvSpPr>
          <p:spPr bwMode="auto">
            <a:xfrm>
              <a:off x="6138722"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4" name="Group 233"/>
          <p:cNvGrpSpPr/>
          <p:nvPr/>
        </p:nvGrpSpPr>
        <p:grpSpPr>
          <a:xfrm>
            <a:off x="4537641" y="1322977"/>
            <a:ext cx="544729" cy="460744"/>
            <a:chOff x="7260225" y="2116763"/>
            <a:chExt cx="871567" cy="737191"/>
          </a:xfrm>
        </p:grpSpPr>
        <p:sp>
          <p:nvSpPr>
            <p:cNvPr id="112" name="Flowchart: Preparation 111"/>
            <p:cNvSpPr/>
            <p:nvPr/>
          </p:nvSpPr>
          <p:spPr bwMode="auto">
            <a:xfrm>
              <a:off x="7260225"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3" name="Flowchart: Preparation 112"/>
            <p:cNvSpPr/>
            <p:nvPr/>
          </p:nvSpPr>
          <p:spPr bwMode="auto">
            <a:xfrm>
              <a:off x="7260225"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4" name="Flowchart: Preparation 113"/>
            <p:cNvSpPr/>
            <p:nvPr/>
          </p:nvSpPr>
          <p:spPr bwMode="auto">
            <a:xfrm>
              <a:off x="7260225"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5" name="Flowchart: Preparation 114"/>
            <p:cNvSpPr/>
            <p:nvPr/>
          </p:nvSpPr>
          <p:spPr bwMode="auto">
            <a:xfrm>
              <a:off x="7260225"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6" name="Flowchart: Preparation 115"/>
            <p:cNvSpPr/>
            <p:nvPr/>
          </p:nvSpPr>
          <p:spPr bwMode="auto">
            <a:xfrm>
              <a:off x="7260225"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7" name="Flowchart: Preparation 116"/>
            <p:cNvSpPr/>
            <p:nvPr/>
          </p:nvSpPr>
          <p:spPr bwMode="auto">
            <a:xfrm>
              <a:off x="7405560"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8" name="Flowchart: Preparation 117"/>
            <p:cNvSpPr/>
            <p:nvPr/>
          </p:nvSpPr>
          <p:spPr bwMode="auto">
            <a:xfrm>
              <a:off x="7405560"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9" name="Flowchart: Preparation 118"/>
            <p:cNvSpPr/>
            <p:nvPr/>
          </p:nvSpPr>
          <p:spPr bwMode="auto">
            <a:xfrm>
              <a:off x="7405560"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0" name="Flowchart: Preparation 119"/>
            <p:cNvSpPr/>
            <p:nvPr/>
          </p:nvSpPr>
          <p:spPr bwMode="auto">
            <a:xfrm>
              <a:off x="7405560"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1" name="Flowchart: Preparation 120"/>
            <p:cNvSpPr/>
            <p:nvPr/>
          </p:nvSpPr>
          <p:spPr bwMode="auto">
            <a:xfrm>
              <a:off x="7405560"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2" name="Flowchart: Preparation 121"/>
            <p:cNvSpPr/>
            <p:nvPr/>
          </p:nvSpPr>
          <p:spPr bwMode="auto">
            <a:xfrm>
              <a:off x="7556010"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3" name="Flowchart: Preparation 122"/>
            <p:cNvSpPr/>
            <p:nvPr/>
          </p:nvSpPr>
          <p:spPr bwMode="auto">
            <a:xfrm>
              <a:off x="7556010"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4" name="Flowchart: Preparation 123"/>
            <p:cNvSpPr/>
            <p:nvPr/>
          </p:nvSpPr>
          <p:spPr bwMode="auto">
            <a:xfrm>
              <a:off x="7556010"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5" name="Flowchart: Preparation 124"/>
            <p:cNvSpPr/>
            <p:nvPr/>
          </p:nvSpPr>
          <p:spPr bwMode="auto">
            <a:xfrm>
              <a:off x="7556010"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6" name="Flowchart: Preparation 125"/>
            <p:cNvSpPr/>
            <p:nvPr/>
          </p:nvSpPr>
          <p:spPr bwMode="auto">
            <a:xfrm>
              <a:off x="7556010"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7" name="Flowchart: Preparation 126"/>
            <p:cNvSpPr/>
            <p:nvPr/>
          </p:nvSpPr>
          <p:spPr bwMode="auto">
            <a:xfrm>
              <a:off x="7701345"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8" name="Flowchart: Preparation 127"/>
            <p:cNvSpPr/>
            <p:nvPr/>
          </p:nvSpPr>
          <p:spPr bwMode="auto">
            <a:xfrm>
              <a:off x="7701345"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9" name="Flowchart: Preparation 128"/>
            <p:cNvSpPr/>
            <p:nvPr/>
          </p:nvSpPr>
          <p:spPr bwMode="auto">
            <a:xfrm>
              <a:off x="7701345"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0" name="Flowchart: Preparation 129"/>
            <p:cNvSpPr/>
            <p:nvPr/>
          </p:nvSpPr>
          <p:spPr bwMode="auto">
            <a:xfrm>
              <a:off x="7701345"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1" name="Flowchart: Preparation 130"/>
            <p:cNvSpPr/>
            <p:nvPr/>
          </p:nvSpPr>
          <p:spPr bwMode="auto">
            <a:xfrm>
              <a:off x="7701345"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2" name="Flowchart: Preparation 131"/>
            <p:cNvSpPr/>
            <p:nvPr/>
          </p:nvSpPr>
          <p:spPr bwMode="auto">
            <a:xfrm>
              <a:off x="7858867"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3" name="Flowchart: Preparation 132"/>
            <p:cNvSpPr/>
            <p:nvPr/>
          </p:nvSpPr>
          <p:spPr bwMode="auto">
            <a:xfrm>
              <a:off x="7858867"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4" name="Flowchart: Preparation 133"/>
            <p:cNvSpPr/>
            <p:nvPr/>
          </p:nvSpPr>
          <p:spPr bwMode="auto">
            <a:xfrm>
              <a:off x="7858867"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5" name="Flowchart: Preparation 134"/>
            <p:cNvSpPr/>
            <p:nvPr/>
          </p:nvSpPr>
          <p:spPr bwMode="auto">
            <a:xfrm>
              <a:off x="7858867"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6" name="Flowchart: Preparation 135"/>
            <p:cNvSpPr/>
            <p:nvPr/>
          </p:nvSpPr>
          <p:spPr bwMode="auto">
            <a:xfrm>
              <a:off x="7858867"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7" name="Flowchart: Preparation 136"/>
            <p:cNvSpPr/>
            <p:nvPr/>
          </p:nvSpPr>
          <p:spPr bwMode="auto">
            <a:xfrm>
              <a:off x="8004202" y="21167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8" name="Flowchart: Preparation 137"/>
            <p:cNvSpPr/>
            <p:nvPr/>
          </p:nvSpPr>
          <p:spPr bwMode="auto">
            <a:xfrm>
              <a:off x="8004202" y="22691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9" name="Flowchart: Preparation 138"/>
            <p:cNvSpPr/>
            <p:nvPr/>
          </p:nvSpPr>
          <p:spPr bwMode="auto">
            <a:xfrm>
              <a:off x="8004202" y="24215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0" name="Flowchart: Preparation 139"/>
            <p:cNvSpPr/>
            <p:nvPr/>
          </p:nvSpPr>
          <p:spPr bwMode="auto">
            <a:xfrm>
              <a:off x="8004202" y="25739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1" name="Flowchart: Preparation 140"/>
            <p:cNvSpPr/>
            <p:nvPr/>
          </p:nvSpPr>
          <p:spPr bwMode="auto">
            <a:xfrm>
              <a:off x="8004202" y="2726363"/>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5" name="Group 234"/>
          <p:cNvGrpSpPr/>
          <p:nvPr/>
        </p:nvGrpSpPr>
        <p:grpSpPr>
          <a:xfrm>
            <a:off x="5692461" y="1322051"/>
            <a:ext cx="544729" cy="460744"/>
            <a:chOff x="9107937" y="2115281"/>
            <a:chExt cx="871567" cy="737191"/>
          </a:xfrm>
        </p:grpSpPr>
        <p:sp>
          <p:nvSpPr>
            <p:cNvPr id="142" name="Flowchart: Preparation 141"/>
            <p:cNvSpPr/>
            <p:nvPr/>
          </p:nvSpPr>
          <p:spPr bwMode="auto">
            <a:xfrm>
              <a:off x="9107937"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3" name="Flowchart: Preparation 142"/>
            <p:cNvSpPr/>
            <p:nvPr/>
          </p:nvSpPr>
          <p:spPr bwMode="auto">
            <a:xfrm>
              <a:off x="9107937"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4" name="Flowchart: Preparation 143"/>
            <p:cNvSpPr/>
            <p:nvPr/>
          </p:nvSpPr>
          <p:spPr bwMode="auto">
            <a:xfrm>
              <a:off x="9107937"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5" name="Flowchart: Preparation 144"/>
            <p:cNvSpPr/>
            <p:nvPr/>
          </p:nvSpPr>
          <p:spPr bwMode="auto">
            <a:xfrm>
              <a:off x="9107937"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6" name="Flowchart: Preparation 145"/>
            <p:cNvSpPr/>
            <p:nvPr/>
          </p:nvSpPr>
          <p:spPr bwMode="auto">
            <a:xfrm>
              <a:off x="9107937"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7" name="Flowchart: Preparation 146"/>
            <p:cNvSpPr/>
            <p:nvPr/>
          </p:nvSpPr>
          <p:spPr bwMode="auto">
            <a:xfrm>
              <a:off x="9253272"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8" name="Flowchart: Preparation 147"/>
            <p:cNvSpPr/>
            <p:nvPr/>
          </p:nvSpPr>
          <p:spPr bwMode="auto">
            <a:xfrm>
              <a:off x="9253272"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9" name="Flowchart: Preparation 148"/>
            <p:cNvSpPr/>
            <p:nvPr/>
          </p:nvSpPr>
          <p:spPr bwMode="auto">
            <a:xfrm>
              <a:off x="9253272"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0" name="Flowchart: Preparation 149"/>
            <p:cNvSpPr/>
            <p:nvPr/>
          </p:nvSpPr>
          <p:spPr bwMode="auto">
            <a:xfrm>
              <a:off x="9253272"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1" name="Flowchart: Preparation 150"/>
            <p:cNvSpPr/>
            <p:nvPr/>
          </p:nvSpPr>
          <p:spPr bwMode="auto">
            <a:xfrm>
              <a:off x="9253272"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2" name="Flowchart: Preparation 151"/>
            <p:cNvSpPr/>
            <p:nvPr/>
          </p:nvSpPr>
          <p:spPr bwMode="auto">
            <a:xfrm>
              <a:off x="9403722"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3" name="Flowchart: Preparation 152"/>
            <p:cNvSpPr/>
            <p:nvPr/>
          </p:nvSpPr>
          <p:spPr bwMode="auto">
            <a:xfrm>
              <a:off x="9403722"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4" name="Flowchart: Preparation 153"/>
            <p:cNvSpPr/>
            <p:nvPr/>
          </p:nvSpPr>
          <p:spPr bwMode="auto">
            <a:xfrm>
              <a:off x="9403722"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5" name="Flowchart: Preparation 154"/>
            <p:cNvSpPr/>
            <p:nvPr/>
          </p:nvSpPr>
          <p:spPr bwMode="auto">
            <a:xfrm>
              <a:off x="9403722"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6" name="Flowchart: Preparation 155"/>
            <p:cNvSpPr/>
            <p:nvPr/>
          </p:nvSpPr>
          <p:spPr bwMode="auto">
            <a:xfrm>
              <a:off x="9403722"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7" name="Flowchart: Preparation 156"/>
            <p:cNvSpPr/>
            <p:nvPr/>
          </p:nvSpPr>
          <p:spPr bwMode="auto">
            <a:xfrm>
              <a:off x="9549057"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8" name="Flowchart: Preparation 157"/>
            <p:cNvSpPr/>
            <p:nvPr/>
          </p:nvSpPr>
          <p:spPr bwMode="auto">
            <a:xfrm>
              <a:off x="9549057"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9" name="Flowchart: Preparation 158"/>
            <p:cNvSpPr/>
            <p:nvPr/>
          </p:nvSpPr>
          <p:spPr bwMode="auto">
            <a:xfrm>
              <a:off x="9549057"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0" name="Flowchart: Preparation 159"/>
            <p:cNvSpPr/>
            <p:nvPr/>
          </p:nvSpPr>
          <p:spPr bwMode="auto">
            <a:xfrm>
              <a:off x="9549057"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1" name="Flowchart: Preparation 160"/>
            <p:cNvSpPr/>
            <p:nvPr/>
          </p:nvSpPr>
          <p:spPr bwMode="auto">
            <a:xfrm>
              <a:off x="9549057"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2" name="Flowchart: Preparation 161"/>
            <p:cNvSpPr/>
            <p:nvPr/>
          </p:nvSpPr>
          <p:spPr bwMode="auto">
            <a:xfrm>
              <a:off x="9706579"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3" name="Flowchart: Preparation 162"/>
            <p:cNvSpPr/>
            <p:nvPr/>
          </p:nvSpPr>
          <p:spPr bwMode="auto">
            <a:xfrm>
              <a:off x="9706579"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4" name="Flowchart: Preparation 163"/>
            <p:cNvSpPr/>
            <p:nvPr/>
          </p:nvSpPr>
          <p:spPr bwMode="auto">
            <a:xfrm>
              <a:off x="9706579"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5" name="Flowchart: Preparation 164"/>
            <p:cNvSpPr/>
            <p:nvPr/>
          </p:nvSpPr>
          <p:spPr bwMode="auto">
            <a:xfrm>
              <a:off x="9706579"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6" name="Flowchart: Preparation 165"/>
            <p:cNvSpPr/>
            <p:nvPr/>
          </p:nvSpPr>
          <p:spPr bwMode="auto">
            <a:xfrm>
              <a:off x="9706579"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7" name="Flowchart: Preparation 166"/>
            <p:cNvSpPr/>
            <p:nvPr/>
          </p:nvSpPr>
          <p:spPr bwMode="auto">
            <a:xfrm>
              <a:off x="9851914" y="21152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8" name="Flowchart: Preparation 167"/>
            <p:cNvSpPr/>
            <p:nvPr/>
          </p:nvSpPr>
          <p:spPr bwMode="auto">
            <a:xfrm>
              <a:off x="9851914" y="22676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9" name="Flowchart: Preparation 168"/>
            <p:cNvSpPr/>
            <p:nvPr/>
          </p:nvSpPr>
          <p:spPr bwMode="auto">
            <a:xfrm>
              <a:off x="9851914" y="24200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0" name="Flowchart: Preparation 169"/>
            <p:cNvSpPr/>
            <p:nvPr/>
          </p:nvSpPr>
          <p:spPr bwMode="auto">
            <a:xfrm>
              <a:off x="9851914" y="25724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1" name="Flowchart: Preparation 170"/>
            <p:cNvSpPr/>
            <p:nvPr/>
          </p:nvSpPr>
          <p:spPr bwMode="auto">
            <a:xfrm>
              <a:off x="9851914" y="272488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6" name="Group 235"/>
          <p:cNvGrpSpPr/>
          <p:nvPr/>
        </p:nvGrpSpPr>
        <p:grpSpPr>
          <a:xfrm>
            <a:off x="6905272" y="1305169"/>
            <a:ext cx="544729" cy="460744"/>
            <a:chOff x="11048435" y="2088269"/>
            <a:chExt cx="871567" cy="737191"/>
          </a:xfrm>
        </p:grpSpPr>
        <p:sp>
          <p:nvSpPr>
            <p:cNvPr id="172" name="Flowchart: Preparation 171"/>
            <p:cNvSpPr/>
            <p:nvPr/>
          </p:nvSpPr>
          <p:spPr bwMode="auto">
            <a:xfrm>
              <a:off x="11048435"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3" name="Flowchart: Preparation 172"/>
            <p:cNvSpPr/>
            <p:nvPr/>
          </p:nvSpPr>
          <p:spPr bwMode="auto">
            <a:xfrm>
              <a:off x="11048435"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4" name="Flowchart: Preparation 173"/>
            <p:cNvSpPr/>
            <p:nvPr/>
          </p:nvSpPr>
          <p:spPr bwMode="auto">
            <a:xfrm>
              <a:off x="11048435"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5" name="Flowchart: Preparation 174"/>
            <p:cNvSpPr/>
            <p:nvPr/>
          </p:nvSpPr>
          <p:spPr bwMode="auto">
            <a:xfrm>
              <a:off x="11048435"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6" name="Flowchart: Preparation 175"/>
            <p:cNvSpPr/>
            <p:nvPr/>
          </p:nvSpPr>
          <p:spPr bwMode="auto">
            <a:xfrm>
              <a:off x="11048435"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7" name="Flowchart: Preparation 176"/>
            <p:cNvSpPr/>
            <p:nvPr/>
          </p:nvSpPr>
          <p:spPr bwMode="auto">
            <a:xfrm>
              <a:off x="11193770"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8" name="Flowchart: Preparation 177"/>
            <p:cNvSpPr/>
            <p:nvPr/>
          </p:nvSpPr>
          <p:spPr bwMode="auto">
            <a:xfrm>
              <a:off x="11193770"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9" name="Flowchart: Preparation 178"/>
            <p:cNvSpPr/>
            <p:nvPr/>
          </p:nvSpPr>
          <p:spPr bwMode="auto">
            <a:xfrm>
              <a:off x="11193770"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0" name="Flowchart: Preparation 179"/>
            <p:cNvSpPr/>
            <p:nvPr/>
          </p:nvSpPr>
          <p:spPr bwMode="auto">
            <a:xfrm>
              <a:off x="11193770"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1" name="Flowchart: Preparation 180"/>
            <p:cNvSpPr/>
            <p:nvPr/>
          </p:nvSpPr>
          <p:spPr bwMode="auto">
            <a:xfrm>
              <a:off x="11193770"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2" name="Flowchart: Preparation 181"/>
            <p:cNvSpPr/>
            <p:nvPr/>
          </p:nvSpPr>
          <p:spPr bwMode="auto">
            <a:xfrm>
              <a:off x="11344220"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3" name="Flowchart: Preparation 182"/>
            <p:cNvSpPr/>
            <p:nvPr/>
          </p:nvSpPr>
          <p:spPr bwMode="auto">
            <a:xfrm>
              <a:off x="11344220"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4" name="Flowchart: Preparation 183"/>
            <p:cNvSpPr/>
            <p:nvPr/>
          </p:nvSpPr>
          <p:spPr bwMode="auto">
            <a:xfrm>
              <a:off x="11344220"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5" name="Flowchart: Preparation 184"/>
            <p:cNvSpPr/>
            <p:nvPr/>
          </p:nvSpPr>
          <p:spPr bwMode="auto">
            <a:xfrm>
              <a:off x="11344220"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6" name="Flowchart: Preparation 185"/>
            <p:cNvSpPr/>
            <p:nvPr/>
          </p:nvSpPr>
          <p:spPr bwMode="auto">
            <a:xfrm>
              <a:off x="11344220"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7" name="Flowchart: Preparation 186"/>
            <p:cNvSpPr/>
            <p:nvPr/>
          </p:nvSpPr>
          <p:spPr bwMode="auto">
            <a:xfrm>
              <a:off x="11489555"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8" name="Flowchart: Preparation 187"/>
            <p:cNvSpPr/>
            <p:nvPr/>
          </p:nvSpPr>
          <p:spPr bwMode="auto">
            <a:xfrm>
              <a:off x="11489555"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9" name="Flowchart: Preparation 188"/>
            <p:cNvSpPr/>
            <p:nvPr/>
          </p:nvSpPr>
          <p:spPr bwMode="auto">
            <a:xfrm>
              <a:off x="11489555"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0" name="Flowchart: Preparation 189"/>
            <p:cNvSpPr/>
            <p:nvPr/>
          </p:nvSpPr>
          <p:spPr bwMode="auto">
            <a:xfrm>
              <a:off x="11489555"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1" name="Flowchart: Preparation 190"/>
            <p:cNvSpPr/>
            <p:nvPr/>
          </p:nvSpPr>
          <p:spPr bwMode="auto">
            <a:xfrm>
              <a:off x="11489555"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2" name="Flowchart: Preparation 191"/>
            <p:cNvSpPr/>
            <p:nvPr/>
          </p:nvSpPr>
          <p:spPr bwMode="auto">
            <a:xfrm>
              <a:off x="11647077"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3" name="Flowchart: Preparation 192"/>
            <p:cNvSpPr/>
            <p:nvPr/>
          </p:nvSpPr>
          <p:spPr bwMode="auto">
            <a:xfrm>
              <a:off x="11647077"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4" name="Flowchart: Preparation 193"/>
            <p:cNvSpPr/>
            <p:nvPr/>
          </p:nvSpPr>
          <p:spPr bwMode="auto">
            <a:xfrm>
              <a:off x="11647077"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5" name="Flowchart: Preparation 194"/>
            <p:cNvSpPr/>
            <p:nvPr/>
          </p:nvSpPr>
          <p:spPr bwMode="auto">
            <a:xfrm>
              <a:off x="11647077"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6" name="Flowchart: Preparation 195"/>
            <p:cNvSpPr/>
            <p:nvPr/>
          </p:nvSpPr>
          <p:spPr bwMode="auto">
            <a:xfrm>
              <a:off x="11647077"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7" name="Flowchart: Preparation 196"/>
            <p:cNvSpPr/>
            <p:nvPr/>
          </p:nvSpPr>
          <p:spPr bwMode="auto">
            <a:xfrm>
              <a:off x="11792412" y="20882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8" name="Flowchart: Preparation 197"/>
            <p:cNvSpPr/>
            <p:nvPr/>
          </p:nvSpPr>
          <p:spPr bwMode="auto">
            <a:xfrm>
              <a:off x="11792412" y="22406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9" name="Flowchart: Preparation 198"/>
            <p:cNvSpPr/>
            <p:nvPr/>
          </p:nvSpPr>
          <p:spPr bwMode="auto">
            <a:xfrm>
              <a:off x="11792412" y="23930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0" name="Flowchart: Preparation 199"/>
            <p:cNvSpPr/>
            <p:nvPr/>
          </p:nvSpPr>
          <p:spPr bwMode="auto">
            <a:xfrm>
              <a:off x="11792412" y="25454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1" name="Flowchart: Preparation 200"/>
            <p:cNvSpPr/>
            <p:nvPr/>
          </p:nvSpPr>
          <p:spPr bwMode="auto">
            <a:xfrm>
              <a:off x="11792412" y="2697869"/>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pSp>
        <p:nvGrpSpPr>
          <p:cNvPr id="237" name="Group 236"/>
          <p:cNvGrpSpPr/>
          <p:nvPr/>
        </p:nvGrpSpPr>
        <p:grpSpPr>
          <a:xfrm>
            <a:off x="8093023" y="1297684"/>
            <a:ext cx="544729" cy="460744"/>
            <a:chOff x="12948836" y="2076294"/>
            <a:chExt cx="871567" cy="737191"/>
          </a:xfrm>
        </p:grpSpPr>
        <p:sp>
          <p:nvSpPr>
            <p:cNvPr id="202" name="Flowchart: Preparation 201"/>
            <p:cNvSpPr/>
            <p:nvPr/>
          </p:nvSpPr>
          <p:spPr bwMode="auto">
            <a:xfrm>
              <a:off x="12948836"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3" name="Flowchart: Preparation 202"/>
            <p:cNvSpPr/>
            <p:nvPr/>
          </p:nvSpPr>
          <p:spPr bwMode="auto">
            <a:xfrm>
              <a:off x="12948836"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4" name="Flowchart: Preparation 203"/>
            <p:cNvSpPr/>
            <p:nvPr/>
          </p:nvSpPr>
          <p:spPr bwMode="auto">
            <a:xfrm>
              <a:off x="12948836"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5" name="Flowchart: Preparation 204"/>
            <p:cNvSpPr/>
            <p:nvPr/>
          </p:nvSpPr>
          <p:spPr bwMode="auto">
            <a:xfrm>
              <a:off x="12948836"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6" name="Flowchart: Preparation 205"/>
            <p:cNvSpPr/>
            <p:nvPr/>
          </p:nvSpPr>
          <p:spPr bwMode="auto">
            <a:xfrm>
              <a:off x="12948836"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7" name="Flowchart: Preparation 206"/>
            <p:cNvSpPr/>
            <p:nvPr/>
          </p:nvSpPr>
          <p:spPr bwMode="auto">
            <a:xfrm>
              <a:off x="13094171"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8" name="Flowchart: Preparation 207"/>
            <p:cNvSpPr/>
            <p:nvPr/>
          </p:nvSpPr>
          <p:spPr bwMode="auto">
            <a:xfrm>
              <a:off x="13094171"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9" name="Flowchart: Preparation 208"/>
            <p:cNvSpPr/>
            <p:nvPr/>
          </p:nvSpPr>
          <p:spPr bwMode="auto">
            <a:xfrm>
              <a:off x="13094171"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0" name="Flowchart: Preparation 209"/>
            <p:cNvSpPr/>
            <p:nvPr/>
          </p:nvSpPr>
          <p:spPr bwMode="auto">
            <a:xfrm>
              <a:off x="13094171"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1" name="Flowchart: Preparation 210"/>
            <p:cNvSpPr/>
            <p:nvPr/>
          </p:nvSpPr>
          <p:spPr bwMode="auto">
            <a:xfrm>
              <a:off x="13094171"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2" name="Flowchart: Preparation 211"/>
            <p:cNvSpPr/>
            <p:nvPr/>
          </p:nvSpPr>
          <p:spPr bwMode="auto">
            <a:xfrm>
              <a:off x="13244621"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3" name="Flowchart: Preparation 212"/>
            <p:cNvSpPr/>
            <p:nvPr/>
          </p:nvSpPr>
          <p:spPr bwMode="auto">
            <a:xfrm>
              <a:off x="13244621"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4" name="Flowchart: Preparation 213"/>
            <p:cNvSpPr/>
            <p:nvPr/>
          </p:nvSpPr>
          <p:spPr bwMode="auto">
            <a:xfrm>
              <a:off x="13244621"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5" name="Flowchart: Preparation 214"/>
            <p:cNvSpPr/>
            <p:nvPr/>
          </p:nvSpPr>
          <p:spPr bwMode="auto">
            <a:xfrm>
              <a:off x="13244621"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6" name="Flowchart: Preparation 215"/>
            <p:cNvSpPr/>
            <p:nvPr/>
          </p:nvSpPr>
          <p:spPr bwMode="auto">
            <a:xfrm>
              <a:off x="13244621"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7" name="Flowchart: Preparation 216"/>
            <p:cNvSpPr/>
            <p:nvPr/>
          </p:nvSpPr>
          <p:spPr bwMode="auto">
            <a:xfrm>
              <a:off x="13389956"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8" name="Flowchart: Preparation 217"/>
            <p:cNvSpPr/>
            <p:nvPr/>
          </p:nvSpPr>
          <p:spPr bwMode="auto">
            <a:xfrm>
              <a:off x="13389956"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9" name="Flowchart: Preparation 218"/>
            <p:cNvSpPr/>
            <p:nvPr/>
          </p:nvSpPr>
          <p:spPr bwMode="auto">
            <a:xfrm>
              <a:off x="13389956"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0" name="Flowchart: Preparation 219"/>
            <p:cNvSpPr/>
            <p:nvPr/>
          </p:nvSpPr>
          <p:spPr bwMode="auto">
            <a:xfrm>
              <a:off x="13389956"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1" name="Flowchart: Preparation 220"/>
            <p:cNvSpPr/>
            <p:nvPr/>
          </p:nvSpPr>
          <p:spPr bwMode="auto">
            <a:xfrm>
              <a:off x="13389956"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2" name="Flowchart: Preparation 221"/>
            <p:cNvSpPr/>
            <p:nvPr/>
          </p:nvSpPr>
          <p:spPr bwMode="auto">
            <a:xfrm>
              <a:off x="13547478"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3" name="Flowchart: Preparation 222"/>
            <p:cNvSpPr/>
            <p:nvPr/>
          </p:nvSpPr>
          <p:spPr bwMode="auto">
            <a:xfrm>
              <a:off x="13547478"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4" name="Flowchart: Preparation 223"/>
            <p:cNvSpPr/>
            <p:nvPr/>
          </p:nvSpPr>
          <p:spPr bwMode="auto">
            <a:xfrm>
              <a:off x="13547478"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5" name="Flowchart: Preparation 224"/>
            <p:cNvSpPr/>
            <p:nvPr/>
          </p:nvSpPr>
          <p:spPr bwMode="auto">
            <a:xfrm>
              <a:off x="13547478"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6" name="Flowchart: Preparation 225"/>
            <p:cNvSpPr/>
            <p:nvPr/>
          </p:nvSpPr>
          <p:spPr bwMode="auto">
            <a:xfrm>
              <a:off x="13547478"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7" name="Flowchart: Preparation 226"/>
            <p:cNvSpPr/>
            <p:nvPr/>
          </p:nvSpPr>
          <p:spPr bwMode="auto">
            <a:xfrm>
              <a:off x="13692813" y="20762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8" name="Flowchart: Preparation 227"/>
            <p:cNvSpPr/>
            <p:nvPr/>
          </p:nvSpPr>
          <p:spPr bwMode="auto">
            <a:xfrm>
              <a:off x="13692813" y="22286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9" name="Flowchart: Preparation 228"/>
            <p:cNvSpPr/>
            <p:nvPr/>
          </p:nvSpPr>
          <p:spPr bwMode="auto">
            <a:xfrm>
              <a:off x="13692813" y="23810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0" name="Flowchart: Preparation 229"/>
            <p:cNvSpPr/>
            <p:nvPr/>
          </p:nvSpPr>
          <p:spPr bwMode="auto">
            <a:xfrm>
              <a:off x="13692813" y="25334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1" name="Flowchart: Preparation 230"/>
            <p:cNvSpPr/>
            <p:nvPr/>
          </p:nvSpPr>
          <p:spPr bwMode="auto">
            <a:xfrm>
              <a:off x="13692813" y="26858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sp>
        <p:nvSpPr>
          <p:cNvPr id="239" name="Can 238"/>
          <p:cNvSpPr/>
          <p:nvPr/>
        </p:nvSpPr>
        <p:spPr>
          <a:xfrm>
            <a:off x="3199857" y="2756549"/>
            <a:ext cx="503204" cy="507448"/>
          </a:xfrm>
          <a:prstGeom prst="can">
            <a:avLst/>
          </a:prstGeom>
          <a:solidFill>
            <a:schemeClr val="accent2"/>
          </a:solid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Amazon Ember"/>
                <a:ea typeface="+mn-ea"/>
                <a:cs typeface="+mn-cs"/>
              </a:rPr>
              <a:t>Full</a:t>
            </a:r>
          </a:p>
        </p:txBody>
      </p:sp>
      <p:sp>
        <p:nvSpPr>
          <p:cNvPr id="240" name="Flowchart: Preparation 239"/>
          <p:cNvSpPr/>
          <p:nvPr/>
        </p:nvSpPr>
        <p:spPr bwMode="auto">
          <a:xfrm>
            <a:off x="5654239" y="279408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1" name="Flowchart: Preparation 240"/>
          <p:cNvSpPr/>
          <p:nvPr/>
        </p:nvSpPr>
        <p:spPr bwMode="auto">
          <a:xfrm>
            <a:off x="5654239" y="288933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2" name="Flowchart: Preparation 241"/>
          <p:cNvSpPr/>
          <p:nvPr/>
        </p:nvSpPr>
        <p:spPr bwMode="auto">
          <a:xfrm>
            <a:off x="5654239" y="298458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3" name="Flowchart: Preparation 242"/>
          <p:cNvSpPr/>
          <p:nvPr/>
        </p:nvSpPr>
        <p:spPr bwMode="auto">
          <a:xfrm>
            <a:off x="5654239" y="307983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4" name="Flowchart: Preparation 243"/>
          <p:cNvSpPr/>
          <p:nvPr/>
        </p:nvSpPr>
        <p:spPr bwMode="auto">
          <a:xfrm>
            <a:off x="5654239" y="3175086"/>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6" name="Can 245"/>
          <p:cNvSpPr/>
          <p:nvPr/>
        </p:nvSpPr>
        <p:spPr>
          <a:xfrm>
            <a:off x="4387947" y="2756549"/>
            <a:ext cx="503204" cy="507448"/>
          </a:xfrm>
          <a:prstGeom prst="can">
            <a:avLst/>
          </a:prstGeom>
          <a:pattFill prst="pct75">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247" name="Can 246"/>
          <p:cNvSpPr/>
          <p:nvPr/>
        </p:nvSpPr>
        <p:spPr>
          <a:xfrm>
            <a:off x="4991536" y="2756549"/>
            <a:ext cx="503204" cy="507448"/>
          </a:xfrm>
          <a:prstGeom prst="can">
            <a:avLst/>
          </a:prstGeom>
          <a:pattFill prst="pct75">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Diff</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248" name="Flowchart: Preparation 247"/>
          <p:cNvSpPr/>
          <p:nvPr/>
        </p:nvSpPr>
        <p:spPr bwMode="auto">
          <a:xfrm>
            <a:off x="5750344" y="27930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9" name="Flowchart: Preparation 248"/>
          <p:cNvSpPr/>
          <p:nvPr/>
        </p:nvSpPr>
        <p:spPr bwMode="auto">
          <a:xfrm>
            <a:off x="5750344" y="288832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0" name="Flowchart: Preparation 249"/>
          <p:cNvSpPr/>
          <p:nvPr/>
        </p:nvSpPr>
        <p:spPr bwMode="auto">
          <a:xfrm>
            <a:off x="5750344" y="29835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1" name="Flowchart: Preparation 250"/>
          <p:cNvSpPr/>
          <p:nvPr/>
        </p:nvSpPr>
        <p:spPr bwMode="auto">
          <a:xfrm>
            <a:off x="5750344" y="307882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2" name="Flowchart: Preparation 251"/>
          <p:cNvSpPr/>
          <p:nvPr/>
        </p:nvSpPr>
        <p:spPr bwMode="auto">
          <a:xfrm>
            <a:off x="5750344" y="31740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3" name="Flowchart: Preparation 252"/>
          <p:cNvSpPr/>
          <p:nvPr/>
        </p:nvSpPr>
        <p:spPr bwMode="auto">
          <a:xfrm>
            <a:off x="5846450" y="27930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4" name="Flowchart: Preparation 253"/>
          <p:cNvSpPr/>
          <p:nvPr/>
        </p:nvSpPr>
        <p:spPr bwMode="auto">
          <a:xfrm>
            <a:off x="5846450" y="288832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5" name="Flowchart: Preparation 254"/>
          <p:cNvSpPr/>
          <p:nvPr/>
        </p:nvSpPr>
        <p:spPr bwMode="auto">
          <a:xfrm>
            <a:off x="5846450" y="29835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6" name="Flowchart: Preparation 255"/>
          <p:cNvSpPr/>
          <p:nvPr/>
        </p:nvSpPr>
        <p:spPr bwMode="auto">
          <a:xfrm>
            <a:off x="5846450" y="307882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7" name="Flowchart: Preparation 256"/>
          <p:cNvSpPr/>
          <p:nvPr/>
        </p:nvSpPr>
        <p:spPr bwMode="auto">
          <a:xfrm>
            <a:off x="5846450" y="3174071"/>
            <a:ext cx="79744" cy="79744"/>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8" name="Can 257"/>
          <p:cNvSpPr/>
          <p:nvPr/>
        </p:nvSpPr>
        <p:spPr>
          <a:xfrm>
            <a:off x="3793902" y="2755342"/>
            <a:ext cx="503204" cy="507448"/>
          </a:xfrm>
          <a:prstGeom prst="can">
            <a:avLst/>
          </a:prstGeom>
          <a:pattFill prst="pct80">
            <a:fgClr>
              <a:schemeClr val="accent2"/>
            </a:fgClr>
            <a:bgClr>
              <a:schemeClr val="bg1"/>
            </a:bgClr>
          </a:pattFill>
          <a:ln>
            <a:solidFill>
              <a:schemeClr val="accent2">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Cumm</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563" b="0" i="0" u="none" strike="noStrike" kern="1200" cap="none" spc="0" normalizeH="0" baseline="0" noProof="0" dirty="0">
                <a:ln>
                  <a:noFill/>
                </a:ln>
                <a:solidFill>
                  <a:srgbClr val="000000"/>
                </a:solidFill>
                <a:effectLst/>
                <a:uLnTx/>
                <a:uFillTx/>
                <a:latin typeface="Amazon Ember"/>
                <a:ea typeface="+mn-ea"/>
                <a:cs typeface="+mn-cs"/>
              </a:rPr>
              <a:t>Incremental</a:t>
            </a:r>
          </a:p>
        </p:txBody>
      </p:sp>
      <p:sp>
        <p:nvSpPr>
          <p:cNvPr id="259" name="TextBox 258"/>
          <p:cNvSpPr txBox="1"/>
          <p:nvPr/>
        </p:nvSpPr>
        <p:spPr>
          <a:xfrm>
            <a:off x="2701169" y="2323219"/>
            <a:ext cx="3741663" cy="461665"/>
          </a:xfrm>
          <a:prstGeom prst="rect">
            <a:avLst/>
          </a:prstGeom>
          <a:noFill/>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Restore Sat afternoon</a:t>
            </a:r>
          </a:p>
        </p:txBody>
      </p:sp>
      <p:sp>
        <p:nvSpPr>
          <p:cNvPr id="260" name="TextBox 259"/>
          <p:cNvSpPr txBox="1"/>
          <p:nvPr/>
        </p:nvSpPr>
        <p:spPr>
          <a:xfrm>
            <a:off x="3285156" y="3569136"/>
            <a:ext cx="2316700" cy="1297791"/>
          </a:xfrm>
          <a:prstGeom prst="rect">
            <a:avLst/>
          </a:prstGeom>
          <a:noFill/>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mazon Ember"/>
                <a:ea typeface="+mn-ea"/>
                <a:cs typeface="+mn-cs"/>
              </a:rPr>
              <a:t>3× more work</a:t>
            </a:r>
          </a:p>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mazon Ember"/>
                <a:ea typeface="+mn-ea"/>
                <a:cs typeface="+mn-cs"/>
              </a:rPr>
              <a:t>=</a:t>
            </a:r>
          </a:p>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Amazon Ember"/>
                <a:ea typeface="+mn-ea"/>
                <a:cs typeface="+mn-cs"/>
              </a:rPr>
              <a:t>3× recovery time</a:t>
            </a:r>
          </a:p>
        </p:txBody>
      </p:sp>
      <p:cxnSp>
        <p:nvCxnSpPr>
          <p:cNvPr id="261" name="Straight Connector 260"/>
          <p:cNvCxnSpPr/>
          <p:nvPr/>
        </p:nvCxnSpPr>
        <p:spPr>
          <a:xfrm>
            <a:off x="7181284" y="1148367"/>
            <a:ext cx="4278" cy="774346"/>
          </a:xfrm>
          <a:prstGeom prst="line">
            <a:avLst/>
          </a:prstGeom>
          <a:ln w="19050">
            <a:solidFill>
              <a:srgbClr val="FF0000"/>
            </a:solidFill>
            <a:headEnd type="none"/>
            <a:tailEnd type="none"/>
          </a:ln>
        </p:spPr>
        <p:style>
          <a:lnRef idx="1">
            <a:schemeClr val="accent5"/>
          </a:lnRef>
          <a:fillRef idx="0">
            <a:schemeClr val="accent5"/>
          </a:fillRef>
          <a:effectRef idx="0">
            <a:schemeClr val="accent5"/>
          </a:effectRef>
          <a:fontRef idx="minor">
            <a:schemeClr val="tx1"/>
          </a:fontRef>
        </p:style>
      </p:cxnSp>
    </p:spTree>
    <p:custDataLst>
      <p:tags r:id="rId1"/>
    </p:custDataLst>
    <p:extLst>
      <p:ext uri="{BB962C8B-B14F-4D97-AF65-F5344CB8AC3E}">
        <p14:creationId xmlns:p14="http://schemas.microsoft.com/office/powerpoint/2010/main" val="3825628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5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239" grpId="0" animBg="1"/>
      <p:bldP spid="240" grpId="0" animBg="1"/>
      <p:bldP spid="241" grpId="0" animBg="1"/>
      <p:bldP spid="242" grpId="0" animBg="1"/>
      <p:bldP spid="243" grpId="0" animBg="1"/>
      <p:bldP spid="244"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p:bldP spid="260"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RDS backups</a:t>
            </a:r>
          </a:p>
        </p:txBody>
      </p:sp>
      <p:sp>
        <p:nvSpPr>
          <p:cNvPr id="3" name="TextBox 2"/>
          <p:cNvSpPr txBox="1"/>
          <p:nvPr/>
        </p:nvSpPr>
        <p:spPr>
          <a:xfrm>
            <a:off x="342932" y="846469"/>
            <a:ext cx="687689"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Sun</a:t>
            </a:r>
          </a:p>
        </p:txBody>
      </p:sp>
      <p:sp>
        <p:nvSpPr>
          <p:cNvPr id="4" name="TextBox 3"/>
          <p:cNvSpPr txBox="1"/>
          <p:nvPr/>
        </p:nvSpPr>
        <p:spPr>
          <a:xfrm>
            <a:off x="1499928" y="846469"/>
            <a:ext cx="729367"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Mon</a:t>
            </a:r>
          </a:p>
        </p:txBody>
      </p:sp>
      <p:sp>
        <p:nvSpPr>
          <p:cNvPr id="5" name="TextBox 4"/>
          <p:cNvSpPr txBox="1"/>
          <p:nvPr/>
        </p:nvSpPr>
        <p:spPr>
          <a:xfrm>
            <a:off x="2712751" y="846469"/>
            <a:ext cx="663771"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Tue</a:t>
            </a:r>
          </a:p>
        </p:txBody>
      </p:sp>
      <p:sp>
        <p:nvSpPr>
          <p:cNvPr id="6" name="TextBox 5"/>
          <p:cNvSpPr txBox="1"/>
          <p:nvPr/>
        </p:nvSpPr>
        <p:spPr>
          <a:xfrm>
            <a:off x="3845587" y="846469"/>
            <a:ext cx="753604"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Wed</a:t>
            </a:r>
          </a:p>
        </p:txBody>
      </p:sp>
      <p:sp>
        <p:nvSpPr>
          <p:cNvPr id="7" name="TextBox 6"/>
          <p:cNvSpPr txBox="1"/>
          <p:nvPr/>
        </p:nvSpPr>
        <p:spPr>
          <a:xfrm>
            <a:off x="6285569" y="839251"/>
            <a:ext cx="530594"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Fri</a:t>
            </a:r>
          </a:p>
        </p:txBody>
      </p:sp>
      <p:sp>
        <p:nvSpPr>
          <p:cNvPr id="8" name="TextBox 7"/>
          <p:cNvSpPr txBox="1"/>
          <p:nvPr/>
        </p:nvSpPr>
        <p:spPr>
          <a:xfrm>
            <a:off x="5075581" y="839251"/>
            <a:ext cx="673261"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Thu</a:t>
            </a:r>
          </a:p>
        </p:txBody>
      </p:sp>
      <p:sp>
        <p:nvSpPr>
          <p:cNvPr id="9" name="TextBox 8"/>
          <p:cNvSpPr txBox="1"/>
          <p:nvPr/>
        </p:nvSpPr>
        <p:spPr>
          <a:xfrm>
            <a:off x="7434365" y="846469"/>
            <a:ext cx="615553" cy="461665"/>
          </a:xfrm>
          <a:prstGeom prst="rect">
            <a:avLst/>
          </a:prstGeom>
          <a:noFill/>
        </p:spPr>
        <p:txBody>
          <a:bodyPr wrap="none" lIns="114300" tIns="91440" rIns="114300" bIns="91440" rtlCol="0">
            <a:spAutoFit/>
          </a:bodyPr>
          <a:lstStyle/>
          <a:p>
            <a:pPr marL="0" marR="0" lvl="0" indent="0" algn="l"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Sat</a:t>
            </a:r>
          </a:p>
        </p:txBody>
      </p:sp>
      <p:graphicFrame>
        <p:nvGraphicFramePr>
          <p:cNvPr id="10" name="Table 9"/>
          <p:cNvGraphicFramePr>
            <a:graphicFrameLocks noGrp="1"/>
          </p:cNvGraphicFramePr>
          <p:nvPr>
            <p:extLst/>
          </p:nvPr>
        </p:nvGraphicFramePr>
        <p:xfrm>
          <a:off x="374962" y="1263510"/>
          <a:ext cx="562804" cy="453336"/>
        </p:xfrm>
        <a:graphic>
          <a:graphicData uri="http://schemas.openxmlformats.org/drawingml/2006/table">
            <a:tbl>
              <a:tblPr firstRow="1" bandRow="1">
                <a:tableStyleId>{5940675A-B579-460E-94D1-54222C63F5DA}</a:tableStyleId>
              </a:tblPr>
              <a:tblGrid>
                <a:gridCol w="140701">
                  <a:extLst>
                    <a:ext uri="{9D8B030D-6E8A-4147-A177-3AD203B41FA5}">
                      <a16:colId xmlns:a16="http://schemas.microsoft.com/office/drawing/2014/main" val="1492003130"/>
                    </a:ext>
                  </a:extLst>
                </a:gridCol>
                <a:gridCol w="140701">
                  <a:extLst>
                    <a:ext uri="{9D8B030D-6E8A-4147-A177-3AD203B41FA5}">
                      <a16:colId xmlns:a16="http://schemas.microsoft.com/office/drawing/2014/main" val="2431421430"/>
                    </a:ext>
                  </a:extLst>
                </a:gridCol>
                <a:gridCol w="140701">
                  <a:extLst>
                    <a:ext uri="{9D8B030D-6E8A-4147-A177-3AD203B41FA5}">
                      <a16:colId xmlns:a16="http://schemas.microsoft.com/office/drawing/2014/main" val="2110252878"/>
                    </a:ext>
                  </a:extLst>
                </a:gridCol>
                <a:gridCol w="140701">
                  <a:extLst>
                    <a:ext uri="{9D8B030D-6E8A-4147-A177-3AD203B41FA5}">
                      <a16:colId xmlns:a16="http://schemas.microsoft.com/office/drawing/2014/main" val="838815647"/>
                    </a:ext>
                  </a:extLst>
                </a:gridCol>
              </a:tblGrid>
              <a:tr h="110381">
                <a:tc>
                  <a:txBody>
                    <a:bodyPr/>
                    <a:lstStyle/>
                    <a:p>
                      <a:pPr algn="ctr"/>
                      <a:r>
                        <a:rPr lang="en-US" sz="500" dirty="0"/>
                        <a:t>1</a:t>
                      </a:r>
                    </a:p>
                  </a:txBody>
                  <a:tcPr marL="0" marR="0" marT="0" marB="0" anchor="ctr">
                    <a:solidFill>
                      <a:schemeClr val="accent2">
                        <a:lumMod val="75000"/>
                      </a:schemeClr>
                    </a:solidFill>
                  </a:tcPr>
                </a:tc>
                <a:tc>
                  <a:txBody>
                    <a:bodyPr/>
                    <a:lstStyle/>
                    <a:p>
                      <a:pPr algn="ctr"/>
                      <a:r>
                        <a:rPr lang="en-US" sz="500" dirty="0"/>
                        <a:t>2</a:t>
                      </a:r>
                    </a:p>
                  </a:txBody>
                  <a:tcPr marL="0" marR="0" marT="0" marB="0" anchor="ctr">
                    <a:solidFill>
                      <a:schemeClr val="accent2">
                        <a:lumMod val="75000"/>
                      </a:schemeClr>
                    </a:solidFill>
                  </a:tcPr>
                </a:tc>
                <a:tc>
                  <a:txBody>
                    <a:bodyPr/>
                    <a:lstStyle/>
                    <a:p>
                      <a:pPr algn="ctr"/>
                      <a:r>
                        <a:rPr lang="en-US" sz="500" dirty="0"/>
                        <a:t>3</a:t>
                      </a:r>
                    </a:p>
                  </a:txBody>
                  <a:tcPr marL="0" marR="0" marT="0" marB="0" anchor="ctr">
                    <a:solidFill>
                      <a:schemeClr val="accent2">
                        <a:lumMod val="75000"/>
                      </a:schemeClr>
                    </a:solidFill>
                  </a:tcPr>
                </a:tc>
                <a:tc>
                  <a:txBody>
                    <a:bodyPr/>
                    <a:lstStyle/>
                    <a:p>
                      <a:pPr algn="ctr"/>
                      <a:r>
                        <a:rPr lang="en-US" sz="500" dirty="0"/>
                        <a:t>4</a:t>
                      </a:r>
                    </a:p>
                  </a:txBody>
                  <a:tcPr marL="0" marR="0" marT="0" marB="0" anchor="ctr">
                    <a:solidFill>
                      <a:schemeClr val="accent2">
                        <a:lumMod val="75000"/>
                      </a:schemeClr>
                    </a:solidFill>
                  </a:tcPr>
                </a:tc>
                <a:extLst>
                  <a:ext uri="{0D108BD9-81ED-4DB2-BD59-A6C34878D82A}">
                    <a16:rowId xmlns:a16="http://schemas.microsoft.com/office/drawing/2014/main" val="3171305821"/>
                  </a:ext>
                </a:extLst>
              </a:tr>
              <a:tr h="110381">
                <a:tc>
                  <a:txBody>
                    <a:bodyPr/>
                    <a:lstStyle/>
                    <a:p>
                      <a:pPr algn="ctr"/>
                      <a:r>
                        <a:rPr lang="en-US" sz="500" dirty="0"/>
                        <a:t>5</a:t>
                      </a:r>
                    </a:p>
                  </a:txBody>
                  <a:tcPr marL="0" marR="0" marT="0" marB="0" anchor="ctr">
                    <a:solidFill>
                      <a:schemeClr val="accent2">
                        <a:lumMod val="75000"/>
                      </a:schemeClr>
                    </a:solidFill>
                  </a:tcPr>
                </a:tc>
                <a:tc>
                  <a:txBody>
                    <a:bodyPr/>
                    <a:lstStyle/>
                    <a:p>
                      <a:pPr algn="ctr"/>
                      <a:r>
                        <a:rPr lang="en-US" sz="500" dirty="0"/>
                        <a:t>6</a:t>
                      </a:r>
                    </a:p>
                  </a:txBody>
                  <a:tcPr marL="0" marR="0" marT="0" marB="0" anchor="ctr">
                    <a:solidFill>
                      <a:schemeClr val="accent2">
                        <a:lumMod val="75000"/>
                      </a:schemeClr>
                    </a:solidFill>
                  </a:tcPr>
                </a:tc>
                <a:tc>
                  <a:txBody>
                    <a:bodyPr/>
                    <a:lstStyle/>
                    <a:p>
                      <a:pPr algn="ctr"/>
                      <a:r>
                        <a:rPr lang="en-US" sz="500" dirty="0"/>
                        <a:t>7</a:t>
                      </a:r>
                    </a:p>
                  </a:txBody>
                  <a:tcPr marL="0" marR="0" marT="0" marB="0" anchor="ctr">
                    <a:solidFill>
                      <a:schemeClr val="accent2">
                        <a:lumMod val="75000"/>
                      </a:schemeClr>
                    </a:solidFill>
                  </a:tcPr>
                </a:tc>
                <a:tc>
                  <a:txBody>
                    <a:bodyPr/>
                    <a:lstStyle/>
                    <a:p>
                      <a:pPr algn="ctr"/>
                      <a:r>
                        <a:rPr lang="en-US" sz="500" dirty="0"/>
                        <a:t>8</a:t>
                      </a:r>
                    </a:p>
                  </a:txBody>
                  <a:tcPr marL="0" marR="0" marT="0" marB="0" anchor="ctr">
                    <a:solidFill>
                      <a:schemeClr val="accent2">
                        <a:lumMod val="75000"/>
                      </a:schemeClr>
                    </a:solidFill>
                  </a:tcPr>
                </a:tc>
                <a:extLst>
                  <a:ext uri="{0D108BD9-81ED-4DB2-BD59-A6C34878D82A}">
                    <a16:rowId xmlns:a16="http://schemas.microsoft.com/office/drawing/2014/main" val="3270722105"/>
                  </a:ext>
                </a:extLst>
              </a:tr>
              <a:tr h="116287">
                <a:tc>
                  <a:txBody>
                    <a:bodyPr/>
                    <a:lstStyle/>
                    <a:p>
                      <a:pPr algn="ctr"/>
                      <a:r>
                        <a:rPr lang="en-US" sz="500" dirty="0"/>
                        <a:t>9</a:t>
                      </a:r>
                    </a:p>
                  </a:txBody>
                  <a:tcPr marL="0" marR="0" marT="0" marB="0" anchor="ctr">
                    <a:solidFill>
                      <a:schemeClr val="accent2">
                        <a:lumMod val="75000"/>
                      </a:schemeClr>
                    </a:solidFill>
                  </a:tcPr>
                </a:tc>
                <a:tc>
                  <a:txBody>
                    <a:bodyPr/>
                    <a:lstStyle/>
                    <a:p>
                      <a:pPr algn="ctr"/>
                      <a:r>
                        <a:rPr lang="en-US" sz="500" dirty="0"/>
                        <a:t>10</a:t>
                      </a:r>
                    </a:p>
                  </a:txBody>
                  <a:tcPr marL="0" marR="0" marT="0" marB="0" anchor="ctr">
                    <a:solidFill>
                      <a:schemeClr val="accent2">
                        <a:lumMod val="75000"/>
                      </a:schemeClr>
                    </a:solidFill>
                  </a:tcPr>
                </a:tc>
                <a:tc>
                  <a:txBody>
                    <a:bodyPr/>
                    <a:lstStyle/>
                    <a:p>
                      <a:pPr algn="ctr"/>
                      <a:r>
                        <a:rPr lang="en-US" sz="500" dirty="0"/>
                        <a:t>11</a:t>
                      </a:r>
                    </a:p>
                  </a:txBody>
                  <a:tcPr marL="0" marR="0" marT="0" marB="0" anchor="ctr">
                    <a:solidFill>
                      <a:schemeClr val="accent2">
                        <a:lumMod val="75000"/>
                      </a:schemeClr>
                    </a:solidFill>
                  </a:tcPr>
                </a:tc>
                <a:tc>
                  <a:txBody>
                    <a:bodyPr/>
                    <a:lstStyle/>
                    <a:p>
                      <a:pPr algn="ctr"/>
                      <a:r>
                        <a:rPr lang="en-US" sz="500" dirty="0"/>
                        <a:t>12</a:t>
                      </a:r>
                    </a:p>
                  </a:txBody>
                  <a:tcPr marL="0" marR="0" marT="0" marB="0" anchor="ctr">
                    <a:solidFill>
                      <a:schemeClr val="accent2">
                        <a:lumMod val="75000"/>
                      </a:schemeClr>
                    </a:solidFill>
                  </a:tcPr>
                </a:tc>
                <a:extLst>
                  <a:ext uri="{0D108BD9-81ED-4DB2-BD59-A6C34878D82A}">
                    <a16:rowId xmlns:a16="http://schemas.microsoft.com/office/drawing/2014/main" val="975873793"/>
                  </a:ext>
                </a:extLst>
              </a:tr>
              <a:tr h="116287">
                <a:tc>
                  <a:txBody>
                    <a:bodyPr/>
                    <a:lstStyle/>
                    <a:p>
                      <a:pPr algn="ctr"/>
                      <a:r>
                        <a:rPr lang="en-US" sz="500" dirty="0"/>
                        <a:t>13</a:t>
                      </a:r>
                    </a:p>
                  </a:txBody>
                  <a:tcPr marL="0" marR="0" marT="0" marB="0" anchor="ctr">
                    <a:solidFill>
                      <a:schemeClr val="accent2">
                        <a:lumMod val="75000"/>
                      </a:schemeClr>
                    </a:solidFill>
                  </a:tcPr>
                </a:tc>
                <a:tc>
                  <a:txBody>
                    <a:bodyPr/>
                    <a:lstStyle/>
                    <a:p>
                      <a:pPr algn="ctr"/>
                      <a:r>
                        <a:rPr lang="en-US" sz="500" dirty="0"/>
                        <a:t>14</a:t>
                      </a:r>
                    </a:p>
                  </a:txBody>
                  <a:tcPr marL="0" marR="0" marT="0" marB="0" anchor="ctr">
                    <a:solidFill>
                      <a:schemeClr val="accent2">
                        <a:lumMod val="75000"/>
                      </a:schemeClr>
                    </a:solidFill>
                  </a:tcPr>
                </a:tc>
                <a:tc>
                  <a:txBody>
                    <a:bodyPr/>
                    <a:lstStyle/>
                    <a:p>
                      <a:pPr algn="ctr"/>
                      <a:r>
                        <a:rPr lang="en-US" sz="500" dirty="0"/>
                        <a:t>15</a:t>
                      </a:r>
                    </a:p>
                  </a:txBody>
                  <a:tcPr marL="0" marR="0" marT="0" marB="0" anchor="ctr">
                    <a:solidFill>
                      <a:schemeClr val="accent2">
                        <a:lumMod val="75000"/>
                      </a:schemeClr>
                    </a:solidFill>
                  </a:tcPr>
                </a:tc>
                <a:tc>
                  <a:txBody>
                    <a:bodyPr/>
                    <a:lstStyle/>
                    <a:p>
                      <a:pPr algn="ctr"/>
                      <a:r>
                        <a:rPr lang="en-US" sz="500" dirty="0"/>
                        <a:t>16</a:t>
                      </a:r>
                    </a:p>
                  </a:txBody>
                  <a:tcPr marL="0" marR="0" marT="0" marB="0" anchor="ctr">
                    <a:solidFill>
                      <a:schemeClr val="accent2">
                        <a:lumMod val="75000"/>
                      </a:schemeClr>
                    </a:solidFill>
                  </a:tcPr>
                </a:tc>
                <a:extLst>
                  <a:ext uri="{0D108BD9-81ED-4DB2-BD59-A6C34878D82A}">
                    <a16:rowId xmlns:a16="http://schemas.microsoft.com/office/drawing/2014/main" val="1371794590"/>
                  </a:ext>
                </a:extLst>
              </a:tr>
            </a:tbl>
          </a:graphicData>
        </a:graphic>
      </p:graphicFrame>
      <p:grpSp>
        <p:nvGrpSpPr>
          <p:cNvPr id="11" name="Group 10"/>
          <p:cNvGrpSpPr/>
          <p:nvPr/>
        </p:nvGrpSpPr>
        <p:grpSpPr>
          <a:xfrm>
            <a:off x="946916" y="1251804"/>
            <a:ext cx="544729" cy="460744"/>
            <a:chOff x="3462750" y="2123794"/>
            <a:chExt cx="871567" cy="737191"/>
          </a:xfrm>
        </p:grpSpPr>
        <p:sp>
          <p:nvSpPr>
            <p:cNvPr id="12" name="Flowchart: Preparation 11"/>
            <p:cNvSpPr/>
            <p:nvPr/>
          </p:nvSpPr>
          <p:spPr bwMode="auto">
            <a:xfrm>
              <a:off x="346275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 name="Flowchart: Preparation 12"/>
            <p:cNvSpPr/>
            <p:nvPr/>
          </p:nvSpPr>
          <p:spPr bwMode="auto">
            <a:xfrm>
              <a:off x="346275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4" name="Flowchart: Preparation 13"/>
            <p:cNvSpPr/>
            <p:nvPr/>
          </p:nvSpPr>
          <p:spPr bwMode="auto">
            <a:xfrm>
              <a:off x="346275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 name="Flowchart: Preparation 14"/>
            <p:cNvSpPr/>
            <p:nvPr/>
          </p:nvSpPr>
          <p:spPr bwMode="auto">
            <a:xfrm>
              <a:off x="346275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6" name="Flowchart: Preparation 15"/>
            <p:cNvSpPr/>
            <p:nvPr/>
          </p:nvSpPr>
          <p:spPr bwMode="auto">
            <a:xfrm>
              <a:off x="346275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 name="Flowchart: Preparation 16"/>
            <p:cNvSpPr/>
            <p:nvPr/>
          </p:nvSpPr>
          <p:spPr bwMode="auto">
            <a:xfrm>
              <a:off x="360808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 name="Flowchart: Preparation 17"/>
            <p:cNvSpPr/>
            <p:nvPr/>
          </p:nvSpPr>
          <p:spPr bwMode="auto">
            <a:xfrm>
              <a:off x="360808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 name="Flowchart: Preparation 18"/>
            <p:cNvSpPr/>
            <p:nvPr/>
          </p:nvSpPr>
          <p:spPr bwMode="auto">
            <a:xfrm>
              <a:off x="360808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 name="Flowchart: Preparation 19"/>
            <p:cNvSpPr/>
            <p:nvPr/>
          </p:nvSpPr>
          <p:spPr bwMode="auto">
            <a:xfrm>
              <a:off x="360808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 name="Flowchart: Preparation 20"/>
            <p:cNvSpPr/>
            <p:nvPr/>
          </p:nvSpPr>
          <p:spPr bwMode="auto">
            <a:xfrm>
              <a:off x="360808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 name="Flowchart: Preparation 21"/>
            <p:cNvSpPr/>
            <p:nvPr/>
          </p:nvSpPr>
          <p:spPr bwMode="auto">
            <a:xfrm>
              <a:off x="375853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 name="Flowchart: Preparation 22"/>
            <p:cNvSpPr/>
            <p:nvPr/>
          </p:nvSpPr>
          <p:spPr bwMode="auto">
            <a:xfrm>
              <a:off x="375853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 name="Flowchart: Preparation 23"/>
            <p:cNvSpPr/>
            <p:nvPr/>
          </p:nvSpPr>
          <p:spPr bwMode="auto">
            <a:xfrm>
              <a:off x="375853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 name="Flowchart: Preparation 24"/>
            <p:cNvSpPr/>
            <p:nvPr/>
          </p:nvSpPr>
          <p:spPr bwMode="auto">
            <a:xfrm>
              <a:off x="375853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 name="Flowchart: Preparation 25"/>
            <p:cNvSpPr/>
            <p:nvPr/>
          </p:nvSpPr>
          <p:spPr bwMode="auto">
            <a:xfrm>
              <a:off x="375853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 name="Flowchart: Preparation 26"/>
            <p:cNvSpPr/>
            <p:nvPr/>
          </p:nvSpPr>
          <p:spPr bwMode="auto">
            <a:xfrm>
              <a:off x="390387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 name="Flowchart: Preparation 27"/>
            <p:cNvSpPr/>
            <p:nvPr/>
          </p:nvSpPr>
          <p:spPr bwMode="auto">
            <a:xfrm>
              <a:off x="390387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9" name="Flowchart: Preparation 28"/>
            <p:cNvSpPr/>
            <p:nvPr/>
          </p:nvSpPr>
          <p:spPr bwMode="auto">
            <a:xfrm>
              <a:off x="390387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 name="Flowchart: Preparation 29"/>
            <p:cNvSpPr/>
            <p:nvPr/>
          </p:nvSpPr>
          <p:spPr bwMode="auto">
            <a:xfrm>
              <a:off x="390387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 name="Flowchart: Preparation 30"/>
            <p:cNvSpPr/>
            <p:nvPr/>
          </p:nvSpPr>
          <p:spPr bwMode="auto">
            <a:xfrm>
              <a:off x="390387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 name="Flowchart: Preparation 31"/>
            <p:cNvSpPr/>
            <p:nvPr/>
          </p:nvSpPr>
          <p:spPr bwMode="auto">
            <a:xfrm>
              <a:off x="4061392"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 name="Flowchart: Preparation 32"/>
            <p:cNvSpPr/>
            <p:nvPr/>
          </p:nvSpPr>
          <p:spPr bwMode="auto">
            <a:xfrm>
              <a:off x="4061392"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 name="Flowchart: Preparation 33"/>
            <p:cNvSpPr/>
            <p:nvPr/>
          </p:nvSpPr>
          <p:spPr bwMode="auto">
            <a:xfrm>
              <a:off x="4061392"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 name="Flowchart: Preparation 34"/>
            <p:cNvSpPr/>
            <p:nvPr/>
          </p:nvSpPr>
          <p:spPr bwMode="auto">
            <a:xfrm>
              <a:off x="4061392"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6" name="Flowchart: Preparation 35"/>
            <p:cNvSpPr/>
            <p:nvPr/>
          </p:nvSpPr>
          <p:spPr bwMode="auto">
            <a:xfrm>
              <a:off x="4061392"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7" name="Flowchart: Preparation 36"/>
            <p:cNvSpPr/>
            <p:nvPr/>
          </p:nvSpPr>
          <p:spPr bwMode="auto">
            <a:xfrm>
              <a:off x="4206727"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8" name="Flowchart: Preparation 37"/>
            <p:cNvSpPr/>
            <p:nvPr/>
          </p:nvSpPr>
          <p:spPr bwMode="auto">
            <a:xfrm>
              <a:off x="4206727"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9" name="Flowchart: Preparation 38"/>
            <p:cNvSpPr/>
            <p:nvPr/>
          </p:nvSpPr>
          <p:spPr bwMode="auto">
            <a:xfrm>
              <a:off x="4206727"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0" name="Flowchart: Preparation 39"/>
            <p:cNvSpPr/>
            <p:nvPr/>
          </p:nvSpPr>
          <p:spPr bwMode="auto">
            <a:xfrm>
              <a:off x="4206727"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41" name="Flowchart: Preparation 40"/>
            <p:cNvSpPr/>
            <p:nvPr/>
          </p:nvSpPr>
          <p:spPr bwMode="auto">
            <a:xfrm>
              <a:off x="4206727"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aphicFrame>
        <p:nvGraphicFramePr>
          <p:cNvPr id="106" name="Table 105"/>
          <p:cNvGraphicFramePr>
            <a:graphicFrameLocks noGrp="1"/>
          </p:cNvGraphicFramePr>
          <p:nvPr>
            <p:extLst/>
          </p:nvPr>
        </p:nvGraphicFramePr>
        <p:xfrm>
          <a:off x="1583877" y="1254518"/>
          <a:ext cx="562804" cy="450622"/>
        </p:xfrm>
        <a:graphic>
          <a:graphicData uri="http://schemas.openxmlformats.org/drawingml/2006/table">
            <a:tbl>
              <a:tblPr firstRow="1" bandRow="1">
                <a:tableStyleId>{5940675A-B579-460E-94D1-54222C63F5DA}</a:tableStyleId>
              </a:tblPr>
              <a:tblGrid>
                <a:gridCol w="140701">
                  <a:extLst>
                    <a:ext uri="{9D8B030D-6E8A-4147-A177-3AD203B41FA5}">
                      <a16:colId xmlns:a16="http://schemas.microsoft.com/office/drawing/2014/main" val="1492003130"/>
                    </a:ext>
                  </a:extLst>
                </a:gridCol>
                <a:gridCol w="140701">
                  <a:extLst>
                    <a:ext uri="{9D8B030D-6E8A-4147-A177-3AD203B41FA5}">
                      <a16:colId xmlns:a16="http://schemas.microsoft.com/office/drawing/2014/main" val="2431421430"/>
                    </a:ext>
                  </a:extLst>
                </a:gridCol>
                <a:gridCol w="140701">
                  <a:extLst>
                    <a:ext uri="{9D8B030D-6E8A-4147-A177-3AD203B41FA5}">
                      <a16:colId xmlns:a16="http://schemas.microsoft.com/office/drawing/2014/main" val="2110252878"/>
                    </a:ext>
                  </a:extLst>
                </a:gridCol>
                <a:gridCol w="140701">
                  <a:extLst>
                    <a:ext uri="{9D8B030D-6E8A-4147-A177-3AD203B41FA5}">
                      <a16:colId xmlns:a16="http://schemas.microsoft.com/office/drawing/2014/main" val="838815647"/>
                    </a:ext>
                  </a:extLst>
                </a:gridCol>
              </a:tblGrid>
              <a:tr h="109720">
                <a:tc>
                  <a:txBody>
                    <a:bodyPr/>
                    <a:lstStyle/>
                    <a:p>
                      <a:pPr algn="ctr"/>
                      <a:r>
                        <a:rPr lang="en-US" sz="500" dirty="0"/>
                        <a:t>1</a:t>
                      </a:r>
                    </a:p>
                  </a:txBody>
                  <a:tcPr marL="0" marR="0" marT="0" marB="0" anchor="ctr">
                    <a:solidFill>
                      <a:schemeClr val="accent2">
                        <a:lumMod val="60000"/>
                        <a:lumOff val="40000"/>
                      </a:schemeClr>
                    </a:solidFill>
                  </a:tcPr>
                </a:tc>
                <a:tc>
                  <a:txBody>
                    <a:bodyPr/>
                    <a:lstStyle/>
                    <a:p>
                      <a:pPr algn="ctr"/>
                      <a:r>
                        <a:rPr lang="en-US" sz="500" dirty="0"/>
                        <a:t>2</a:t>
                      </a:r>
                    </a:p>
                  </a:txBody>
                  <a:tcPr marL="0" marR="0" marT="0" marB="0" anchor="ctr">
                    <a:solidFill>
                      <a:schemeClr val="accent2">
                        <a:lumMod val="60000"/>
                        <a:lumOff val="40000"/>
                      </a:schemeClr>
                    </a:solidFill>
                  </a:tcPr>
                </a:tc>
                <a:tc>
                  <a:txBody>
                    <a:bodyPr/>
                    <a:lstStyle/>
                    <a:p>
                      <a:pPr algn="ctr"/>
                      <a:r>
                        <a:rPr lang="en-US" sz="500" dirty="0"/>
                        <a:t>3</a:t>
                      </a:r>
                    </a:p>
                  </a:txBody>
                  <a:tcPr marL="0" marR="0" marT="0" marB="0" anchor="ctr">
                    <a:solidFill>
                      <a:schemeClr val="accent2">
                        <a:lumMod val="60000"/>
                        <a:lumOff val="40000"/>
                      </a:schemeClr>
                    </a:solidFill>
                  </a:tcPr>
                </a:tc>
                <a:tc>
                  <a:txBody>
                    <a:bodyPr/>
                    <a:lstStyle/>
                    <a:p>
                      <a:pPr algn="ctr"/>
                      <a:r>
                        <a:rPr lang="en-US" sz="500" dirty="0"/>
                        <a:t>4</a:t>
                      </a:r>
                    </a:p>
                  </a:txBody>
                  <a:tcPr marL="0" marR="0" marT="0" marB="0" anchor="ctr">
                    <a:solidFill>
                      <a:schemeClr val="accent2">
                        <a:lumMod val="60000"/>
                        <a:lumOff val="40000"/>
                      </a:schemeClr>
                    </a:solidFill>
                  </a:tcPr>
                </a:tc>
                <a:extLst>
                  <a:ext uri="{0D108BD9-81ED-4DB2-BD59-A6C34878D82A}">
                    <a16:rowId xmlns:a16="http://schemas.microsoft.com/office/drawing/2014/main" val="3171305821"/>
                  </a:ext>
                </a:extLst>
              </a:tr>
              <a:tr h="109720">
                <a:tc>
                  <a:txBody>
                    <a:bodyPr/>
                    <a:lstStyle/>
                    <a:p>
                      <a:pPr algn="ctr"/>
                      <a:r>
                        <a:rPr lang="en-US" sz="500" dirty="0"/>
                        <a:t>5</a:t>
                      </a:r>
                    </a:p>
                  </a:txBody>
                  <a:tcPr marL="0" marR="0" marT="0" marB="0" anchor="ctr">
                    <a:solidFill>
                      <a:schemeClr val="accent2">
                        <a:lumMod val="60000"/>
                        <a:lumOff val="40000"/>
                      </a:schemeClr>
                    </a:solidFill>
                  </a:tcPr>
                </a:tc>
                <a:tc>
                  <a:txBody>
                    <a:bodyPr/>
                    <a:lstStyle/>
                    <a:p>
                      <a:pPr algn="ctr"/>
                      <a:r>
                        <a:rPr lang="en-US" sz="500" dirty="0"/>
                        <a:t>6</a:t>
                      </a:r>
                    </a:p>
                  </a:txBody>
                  <a:tcPr marL="0" marR="0" marT="0" marB="0" anchor="ctr">
                    <a:solidFill>
                      <a:schemeClr val="accent2">
                        <a:lumMod val="75000"/>
                      </a:schemeClr>
                    </a:solidFill>
                  </a:tcPr>
                </a:tc>
                <a:tc>
                  <a:txBody>
                    <a:bodyPr/>
                    <a:lstStyle/>
                    <a:p>
                      <a:pPr algn="ctr"/>
                      <a:r>
                        <a:rPr lang="en-US" sz="500" dirty="0"/>
                        <a:t>7</a:t>
                      </a:r>
                    </a:p>
                  </a:txBody>
                  <a:tcPr marL="0" marR="0" marT="0" marB="0" anchor="ctr">
                    <a:solidFill>
                      <a:schemeClr val="accent2">
                        <a:lumMod val="60000"/>
                        <a:lumOff val="40000"/>
                      </a:schemeClr>
                    </a:solidFill>
                  </a:tcPr>
                </a:tc>
                <a:tc>
                  <a:txBody>
                    <a:bodyPr/>
                    <a:lstStyle/>
                    <a:p>
                      <a:pPr algn="ctr"/>
                      <a:r>
                        <a:rPr lang="en-US" sz="500" dirty="0"/>
                        <a:t>8</a:t>
                      </a:r>
                    </a:p>
                  </a:txBody>
                  <a:tcPr marL="0" marR="0" marT="0" marB="0" anchor="ctr">
                    <a:solidFill>
                      <a:schemeClr val="accent2">
                        <a:lumMod val="60000"/>
                        <a:lumOff val="40000"/>
                      </a:schemeClr>
                    </a:solidFill>
                  </a:tcPr>
                </a:tc>
                <a:extLst>
                  <a:ext uri="{0D108BD9-81ED-4DB2-BD59-A6C34878D82A}">
                    <a16:rowId xmlns:a16="http://schemas.microsoft.com/office/drawing/2014/main" val="3270722105"/>
                  </a:ext>
                </a:extLst>
              </a:tr>
              <a:tr h="115591">
                <a:tc>
                  <a:txBody>
                    <a:bodyPr/>
                    <a:lstStyle/>
                    <a:p>
                      <a:pPr algn="ctr"/>
                      <a:r>
                        <a:rPr lang="en-US" sz="500" dirty="0"/>
                        <a:t>9</a:t>
                      </a:r>
                    </a:p>
                  </a:txBody>
                  <a:tcPr marL="0" marR="0" marT="0" marB="0" anchor="ctr">
                    <a:solidFill>
                      <a:schemeClr val="accent2">
                        <a:lumMod val="60000"/>
                        <a:lumOff val="40000"/>
                      </a:schemeClr>
                    </a:solidFill>
                  </a:tcPr>
                </a:tc>
                <a:tc>
                  <a:txBody>
                    <a:bodyPr/>
                    <a:lstStyle/>
                    <a:p>
                      <a:pPr algn="ctr"/>
                      <a:r>
                        <a:rPr lang="en-US" sz="500" dirty="0"/>
                        <a:t>10</a:t>
                      </a:r>
                    </a:p>
                  </a:txBody>
                  <a:tcPr marL="0" marR="0" marT="0" marB="0" anchor="ctr">
                    <a:solidFill>
                      <a:schemeClr val="accent2">
                        <a:lumMod val="60000"/>
                        <a:lumOff val="40000"/>
                      </a:schemeClr>
                    </a:solidFill>
                  </a:tcPr>
                </a:tc>
                <a:tc>
                  <a:txBody>
                    <a:bodyPr/>
                    <a:lstStyle/>
                    <a:p>
                      <a:pPr algn="ctr"/>
                      <a:r>
                        <a:rPr lang="en-US" sz="500" dirty="0"/>
                        <a:t>11</a:t>
                      </a:r>
                    </a:p>
                  </a:txBody>
                  <a:tcPr marL="0" marR="0" marT="0" marB="0" anchor="ctr">
                    <a:solidFill>
                      <a:schemeClr val="accent2">
                        <a:lumMod val="75000"/>
                      </a:schemeClr>
                    </a:solidFill>
                  </a:tcPr>
                </a:tc>
                <a:tc>
                  <a:txBody>
                    <a:bodyPr/>
                    <a:lstStyle/>
                    <a:p>
                      <a:pPr algn="ctr"/>
                      <a:r>
                        <a:rPr lang="en-US" sz="500" dirty="0"/>
                        <a:t>12</a:t>
                      </a:r>
                    </a:p>
                  </a:txBody>
                  <a:tcPr marL="0" marR="0" marT="0" marB="0" anchor="ctr">
                    <a:solidFill>
                      <a:schemeClr val="accent2">
                        <a:lumMod val="60000"/>
                        <a:lumOff val="40000"/>
                      </a:schemeClr>
                    </a:solidFill>
                  </a:tcPr>
                </a:tc>
                <a:extLst>
                  <a:ext uri="{0D108BD9-81ED-4DB2-BD59-A6C34878D82A}">
                    <a16:rowId xmlns:a16="http://schemas.microsoft.com/office/drawing/2014/main" val="975873793"/>
                  </a:ext>
                </a:extLst>
              </a:tr>
              <a:tr h="115591">
                <a:tc>
                  <a:txBody>
                    <a:bodyPr/>
                    <a:lstStyle/>
                    <a:p>
                      <a:pPr algn="ctr"/>
                      <a:r>
                        <a:rPr lang="en-US" sz="500" dirty="0"/>
                        <a:t>13</a:t>
                      </a:r>
                    </a:p>
                  </a:txBody>
                  <a:tcPr marL="0" marR="0" marT="0" marB="0" anchor="ctr">
                    <a:solidFill>
                      <a:schemeClr val="accent2">
                        <a:lumMod val="60000"/>
                        <a:lumOff val="40000"/>
                      </a:schemeClr>
                    </a:solidFill>
                  </a:tcPr>
                </a:tc>
                <a:tc>
                  <a:txBody>
                    <a:bodyPr/>
                    <a:lstStyle/>
                    <a:p>
                      <a:pPr algn="ctr"/>
                      <a:r>
                        <a:rPr lang="en-US" sz="500" dirty="0"/>
                        <a:t>14</a:t>
                      </a:r>
                    </a:p>
                  </a:txBody>
                  <a:tcPr marL="0" marR="0" marT="0" marB="0" anchor="ctr">
                    <a:solidFill>
                      <a:schemeClr val="accent2">
                        <a:lumMod val="60000"/>
                        <a:lumOff val="40000"/>
                      </a:schemeClr>
                    </a:solidFill>
                  </a:tcPr>
                </a:tc>
                <a:tc>
                  <a:txBody>
                    <a:bodyPr/>
                    <a:lstStyle/>
                    <a:p>
                      <a:pPr algn="ctr"/>
                      <a:r>
                        <a:rPr lang="en-US" sz="500" dirty="0"/>
                        <a:t>15</a:t>
                      </a:r>
                    </a:p>
                  </a:txBody>
                  <a:tcPr marL="0" marR="0" marT="0" marB="0" anchor="ctr">
                    <a:solidFill>
                      <a:schemeClr val="accent2">
                        <a:lumMod val="60000"/>
                        <a:lumOff val="40000"/>
                      </a:schemeClr>
                    </a:solidFill>
                  </a:tcPr>
                </a:tc>
                <a:tc>
                  <a:txBody>
                    <a:bodyPr/>
                    <a:lstStyle/>
                    <a:p>
                      <a:pPr algn="ctr"/>
                      <a:r>
                        <a:rPr lang="en-US" sz="500" dirty="0"/>
                        <a:t>16</a:t>
                      </a:r>
                    </a:p>
                  </a:txBody>
                  <a:tcPr marL="0" marR="0" marT="0" marB="0" anchor="ctr">
                    <a:solidFill>
                      <a:schemeClr val="accent2">
                        <a:lumMod val="60000"/>
                        <a:lumOff val="40000"/>
                      </a:schemeClr>
                    </a:solidFill>
                  </a:tcPr>
                </a:tc>
                <a:extLst>
                  <a:ext uri="{0D108BD9-81ED-4DB2-BD59-A6C34878D82A}">
                    <a16:rowId xmlns:a16="http://schemas.microsoft.com/office/drawing/2014/main" val="1371794590"/>
                  </a:ext>
                </a:extLst>
              </a:tr>
            </a:tbl>
          </a:graphicData>
        </a:graphic>
      </p:graphicFrame>
      <p:grpSp>
        <p:nvGrpSpPr>
          <p:cNvPr id="107" name="Group 106"/>
          <p:cNvGrpSpPr/>
          <p:nvPr/>
        </p:nvGrpSpPr>
        <p:grpSpPr>
          <a:xfrm>
            <a:off x="2155830" y="1244395"/>
            <a:ext cx="544729" cy="460744"/>
            <a:chOff x="3462750" y="2123794"/>
            <a:chExt cx="871567" cy="737191"/>
          </a:xfrm>
        </p:grpSpPr>
        <p:sp>
          <p:nvSpPr>
            <p:cNvPr id="108" name="Flowchart: Preparation 107"/>
            <p:cNvSpPr/>
            <p:nvPr/>
          </p:nvSpPr>
          <p:spPr bwMode="auto">
            <a:xfrm>
              <a:off x="346275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09" name="Flowchart: Preparation 108"/>
            <p:cNvSpPr/>
            <p:nvPr/>
          </p:nvSpPr>
          <p:spPr bwMode="auto">
            <a:xfrm>
              <a:off x="346275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0" name="Flowchart: Preparation 109"/>
            <p:cNvSpPr/>
            <p:nvPr/>
          </p:nvSpPr>
          <p:spPr bwMode="auto">
            <a:xfrm>
              <a:off x="346275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1" name="Flowchart: Preparation 110"/>
            <p:cNvSpPr/>
            <p:nvPr/>
          </p:nvSpPr>
          <p:spPr bwMode="auto">
            <a:xfrm>
              <a:off x="346275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2" name="Flowchart: Preparation 111"/>
            <p:cNvSpPr/>
            <p:nvPr/>
          </p:nvSpPr>
          <p:spPr bwMode="auto">
            <a:xfrm>
              <a:off x="346275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3" name="Flowchart: Preparation 112"/>
            <p:cNvSpPr/>
            <p:nvPr/>
          </p:nvSpPr>
          <p:spPr bwMode="auto">
            <a:xfrm>
              <a:off x="360808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4" name="Flowchart: Preparation 113"/>
            <p:cNvSpPr/>
            <p:nvPr/>
          </p:nvSpPr>
          <p:spPr bwMode="auto">
            <a:xfrm>
              <a:off x="360808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5" name="Flowchart: Preparation 114"/>
            <p:cNvSpPr/>
            <p:nvPr/>
          </p:nvSpPr>
          <p:spPr bwMode="auto">
            <a:xfrm>
              <a:off x="360808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6" name="Flowchart: Preparation 115"/>
            <p:cNvSpPr/>
            <p:nvPr/>
          </p:nvSpPr>
          <p:spPr bwMode="auto">
            <a:xfrm>
              <a:off x="360808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7" name="Flowchart: Preparation 116"/>
            <p:cNvSpPr/>
            <p:nvPr/>
          </p:nvSpPr>
          <p:spPr bwMode="auto">
            <a:xfrm>
              <a:off x="360808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8" name="Flowchart: Preparation 117"/>
            <p:cNvSpPr/>
            <p:nvPr/>
          </p:nvSpPr>
          <p:spPr bwMode="auto">
            <a:xfrm>
              <a:off x="375853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9" name="Flowchart: Preparation 118"/>
            <p:cNvSpPr/>
            <p:nvPr/>
          </p:nvSpPr>
          <p:spPr bwMode="auto">
            <a:xfrm>
              <a:off x="375853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0" name="Flowchart: Preparation 119"/>
            <p:cNvSpPr/>
            <p:nvPr/>
          </p:nvSpPr>
          <p:spPr bwMode="auto">
            <a:xfrm>
              <a:off x="375853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1" name="Flowchart: Preparation 120"/>
            <p:cNvSpPr/>
            <p:nvPr/>
          </p:nvSpPr>
          <p:spPr bwMode="auto">
            <a:xfrm>
              <a:off x="375853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2" name="Flowchart: Preparation 121"/>
            <p:cNvSpPr/>
            <p:nvPr/>
          </p:nvSpPr>
          <p:spPr bwMode="auto">
            <a:xfrm>
              <a:off x="375853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3" name="Flowchart: Preparation 122"/>
            <p:cNvSpPr/>
            <p:nvPr/>
          </p:nvSpPr>
          <p:spPr bwMode="auto">
            <a:xfrm>
              <a:off x="390387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4" name="Flowchart: Preparation 123"/>
            <p:cNvSpPr/>
            <p:nvPr/>
          </p:nvSpPr>
          <p:spPr bwMode="auto">
            <a:xfrm>
              <a:off x="390387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5" name="Flowchart: Preparation 124"/>
            <p:cNvSpPr/>
            <p:nvPr/>
          </p:nvSpPr>
          <p:spPr bwMode="auto">
            <a:xfrm>
              <a:off x="390387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6" name="Flowchart: Preparation 125"/>
            <p:cNvSpPr/>
            <p:nvPr/>
          </p:nvSpPr>
          <p:spPr bwMode="auto">
            <a:xfrm>
              <a:off x="390387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7" name="Flowchart: Preparation 126"/>
            <p:cNvSpPr/>
            <p:nvPr/>
          </p:nvSpPr>
          <p:spPr bwMode="auto">
            <a:xfrm>
              <a:off x="390387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8" name="Flowchart: Preparation 127"/>
            <p:cNvSpPr/>
            <p:nvPr/>
          </p:nvSpPr>
          <p:spPr bwMode="auto">
            <a:xfrm>
              <a:off x="4061392"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29" name="Flowchart: Preparation 128"/>
            <p:cNvSpPr/>
            <p:nvPr/>
          </p:nvSpPr>
          <p:spPr bwMode="auto">
            <a:xfrm>
              <a:off x="4061392"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0" name="Flowchart: Preparation 129"/>
            <p:cNvSpPr/>
            <p:nvPr/>
          </p:nvSpPr>
          <p:spPr bwMode="auto">
            <a:xfrm>
              <a:off x="4061392"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1" name="Flowchart: Preparation 130"/>
            <p:cNvSpPr/>
            <p:nvPr/>
          </p:nvSpPr>
          <p:spPr bwMode="auto">
            <a:xfrm>
              <a:off x="4061392"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2" name="Flowchart: Preparation 131"/>
            <p:cNvSpPr/>
            <p:nvPr/>
          </p:nvSpPr>
          <p:spPr bwMode="auto">
            <a:xfrm>
              <a:off x="4061392"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3" name="Flowchart: Preparation 132"/>
            <p:cNvSpPr/>
            <p:nvPr/>
          </p:nvSpPr>
          <p:spPr bwMode="auto">
            <a:xfrm>
              <a:off x="4206727"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4" name="Flowchart: Preparation 133"/>
            <p:cNvSpPr/>
            <p:nvPr/>
          </p:nvSpPr>
          <p:spPr bwMode="auto">
            <a:xfrm>
              <a:off x="4206727"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5" name="Flowchart: Preparation 134"/>
            <p:cNvSpPr/>
            <p:nvPr/>
          </p:nvSpPr>
          <p:spPr bwMode="auto">
            <a:xfrm>
              <a:off x="4206727"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6" name="Flowchart: Preparation 135"/>
            <p:cNvSpPr/>
            <p:nvPr/>
          </p:nvSpPr>
          <p:spPr bwMode="auto">
            <a:xfrm>
              <a:off x="4206727"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7" name="Flowchart: Preparation 136"/>
            <p:cNvSpPr/>
            <p:nvPr/>
          </p:nvSpPr>
          <p:spPr bwMode="auto">
            <a:xfrm>
              <a:off x="4206727"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aphicFrame>
        <p:nvGraphicFramePr>
          <p:cNvPr id="170" name="Table 169"/>
          <p:cNvGraphicFramePr>
            <a:graphicFrameLocks noGrp="1"/>
          </p:cNvGraphicFramePr>
          <p:nvPr>
            <p:extLst/>
          </p:nvPr>
        </p:nvGraphicFramePr>
        <p:xfrm>
          <a:off x="2794734" y="1263510"/>
          <a:ext cx="562804" cy="450622"/>
        </p:xfrm>
        <a:graphic>
          <a:graphicData uri="http://schemas.openxmlformats.org/drawingml/2006/table">
            <a:tbl>
              <a:tblPr firstRow="1" bandRow="1">
                <a:tableStyleId>{5940675A-B579-460E-94D1-54222C63F5DA}</a:tableStyleId>
              </a:tblPr>
              <a:tblGrid>
                <a:gridCol w="140701">
                  <a:extLst>
                    <a:ext uri="{9D8B030D-6E8A-4147-A177-3AD203B41FA5}">
                      <a16:colId xmlns:a16="http://schemas.microsoft.com/office/drawing/2014/main" val="1492003130"/>
                    </a:ext>
                  </a:extLst>
                </a:gridCol>
                <a:gridCol w="140701">
                  <a:extLst>
                    <a:ext uri="{9D8B030D-6E8A-4147-A177-3AD203B41FA5}">
                      <a16:colId xmlns:a16="http://schemas.microsoft.com/office/drawing/2014/main" val="2431421430"/>
                    </a:ext>
                  </a:extLst>
                </a:gridCol>
                <a:gridCol w="140701">
                  <a:extLst>
                    <a:ext uri="{9D8B030D-6E8A-4147-A177-3AD203B41FA5}">
                      <a16:colId xmlns:a16="http://schemas.microsoft.com/office/drawing/2014/main" val="2110252878"/>
                    </a:ext>
                  </a:extLst>
                </a:gridCol>
                <a:gridCol w="140701">
                  <a:extLst>
                    <a:ext uri="{9D8B030D-6E8A-4147-A177-3AD203B41FA5}">
                      <a16:colId xmlns:a16="http://schemas.microsoft.com/office/drawing/2014/main" val="838815647"/>
                    </a:ext>
                  </a:extLst>
                </a:gridCol>
              </a:tblGrid>
              <a:tr h="109720">
                <a:tc>
                  <a:txBody>
                    <a:bodyPr/>
                    <a:lstStyle/>
                    <a:p>
                      <a:pPr algn="ctr"/>
                      <a:r>
                        <a:rPr lang="en-US" sz="500" dirty="0"/>
                        <a:t>1</a:t>
                      </a:r>
                    </a:p>
                  </a:txBody>
                  <a:tcPr marL="0" marR="0" marT="0" marB="0" anchor="ctr">
                    <a:solidFill>
                      <a:schemeClr val="accent2">
                        <a:lumMod val="60000"/>
                        <a:lumOff val="40000"/>
                      </a:schemeClr>
                    </a:solidFill>
                  </a:tcPr>
                </a:tc>
                <a:tc>
                  <a:txBody>
                    <a:bodyPr/>
                    <a:lstStyle/>
                    <a:p>
                      <a:pPr algn="ctr"/>
                      <a:r>
                        <a:rPr lang="en-US" sz="500" dirty="0"/>
                        <a:t>2</a:t>
                      </a:r>
                    </a:p>
                  </a:txBody>
                  <a:tcPr marL="0" marR="0" marT="0" marB="0" anchor="ctr">
                    <a:solidFill>
                      <a:schemeClr val="accent2">
                        <a:lumMod val="60000"/>
                        <a:lumOff val="40000"/>
                      </a:schemeClr>
                    </a:solidFill>
                  </a:tcPr>
                </a:tc>
                <a:tc>
                  <a:txBody>
                    <a:bodyPr/>
                    <a:lstStyle/>
                    <a:p>
                      <a:pPr algn="ctr"/>
                      <a:r>
                        <a:rPr lang="en-US" sz="500" dirty="0"/>
                        <a:t>3</a:t>
                      </a:r>
                    </a:p>
                  </a:txBody>
                  <a:tcPr marL="0" marR="0" marT="0" marB="0" anchor="ctr">
                    <a:solidFill>
                      <a:schemeClr val="accent2">
                        <a:lumMod val="60000"/>
                        <a:lumOff val="40000"/>
                      </a:schemeClr>
                    </a:solidFill>
                  </a:tcPr>
                </a:tc>
                <a:tc>
                  <a:txBody>
                    <a:bodyPr/>
                    <a:lstStyle/>
                    <a:p>
                      <a:pPr algn="ctr"/>
                      <a:r>
                        <a:rPr lang="en-US" sz="500" dirty="0"/>
                        <a:t>4</a:t>
                      </a:r>
                    </a:p>
                  </a:txBody>
                  <a:tcPr marL="0" marR="0" marT="0" marB="0" anchor="ctr">
                    <a:solidFill>
                      <a:schemeClr val="accent2">
                        <a:lumMod val="60000"/>
                        <a:lumOff val="40000"/>
                      </a:schemeClr>
                    </a:solidFill>
                  </a:tcPr>
                </a:tc>
                <a:extLst>
                  <a:ext uri="{0D108BD9-81ED-4DB2-BD59-A6C34878D82A}">
                    <a16:rowId xmlns:a16="http://schemas.microsoft.com/office/drawing/2014/main" val="3171305821"/>
                  </a:ext>
                </a:extLst>
              </a:tr>
              <a:tr h="109720">
                <a:tc>
                  <a:txBody>
                    <a:bodyPr/>
                    <a:lstStyle/>
                    <a:p>
                      <a:pPr algn="ctr"/>
                      <a:r>
                        <a:rPr lang="en-US" sz="500" dirty="0"/>
                        <a:t>5</a:t>
                      </a:r>
                    </a:p>
                  </a:txBody>
                  <a:tcPr marL="0" marR="0" marT="0" marB="0" anchor="ctr">
                    <a:solidFill>
                      <a:schemeClr val="accent2">
                        <a:lumMod val="60000"/>
                        <a:lumOff val="40000"/>
                      </a:schemeClr>
                    </a:solidFill>
                  </a:tcPr>
                </a:tc>
                <a:tc>
                  <a:txBody>
                    <a:bodyPr/>
                    <a:lstStyle/>
                    <a:p>
                      <a:pPr algn="ctr"/>
                      <a:r>
                        <a:rPr lang="en-US" sz="500" dirty="0"/>
                        <a:t>6</a:t>
                      </a:r>
                    </a:p>
                  </a:txBody>
                  <a:tcPr marL="0" marR="0" marT="0" marB="0" anchor="ctr">
                    <a:solidFill>
                      <a:schemeClr val="accent2">
                        <a:lumMod val="60000"/>
                        <a:lumOff val="40000"/>
                      </a:schemeClr>
                    </a:solidFill>
                  </a:tcPr>
                </a:tc>
                <a:tc>
                  <a:txBody>
                    <a:bodyPr/>
                    <a:lstStyle/>
                    <a:p>
                      <a:pPr algn="ctr"/>
                      <a:r>
                        <a:rPr lang="en-US" sz="500" dirty="0"/>
                        <a:t>7</a:t>
                      </a:r>
                    </a:p>
                  </a:txBody>
                  <a:tcPr marL="0" marR="0" marT="0" marB="0" anchor="ctr">
                    <a:solidFill>
                      <a:schemeClr val="accent2">
                        <a:lumMod val="60000"/>
                        <a:lumOff val="40000"/>
                      </a:schemeClr>
                    </a:solidFill>
                  </a:tcPr>
                </a:tc>
                <a:tc>
                  <a:txBody>
                    <a:bodyPr/>
                    <a:lstStyle/>
                    <a:p>
                      <a:pPr algn="ctr"/>
                      <a:r>
                        <a:rPr lang="en-US" sz="500" dirty="0"/>
                        <a:t>8</a:t>
                      </a:r>
                    </a:p>
                  </a:txBody>
                  <a:tcPr marL="0" marR="0" marT="0" marB="0" anchor="ctr">
                    <a:solidFill>
                      <a:schemeClr val="accent2">
                        <a:lumMod val="60000"/>
                        <a:lumOff val="40000"/>
                      </a:schemeClr>
                    </a:solidFill>
                  </a:tcPr>
                </a:tc>
                <a:extLst>
                  <a:ext uri="{0D108BD9-81ED-4DB2-BD59-A6C34878D82A}">
                    <a16:rowId xmlns:a16="http://schemas.microsoft.com/office/drawing/2014/main" val="3270722105"/>
                  </a:ext>
                </a:extLst>
              </a:tr>
              <a:tr h="115591">
                <a:tc>
                  <a:txBody>
                    <a:bodyPr/>
                    <a:lstStyle/>
                    <a:p>
                      <a:pPr algn="ctr"/>
                      <a:r>
                        <a:rPr lang="en-US" sz="500" dirty="0"/>
                        <a:t>9</a:t>
                      </a:r>
                    </a:p>
                  </a:txBody>
                  <a:tcPr marL="0" marR="0" marT="0" marB="0" anchor="ctr">
                    <a:solidFill>
                      <a:schemeClr val="accent2">
                        <a:lumMod val="60000"/>
                        <a:lumOff val="40000"/>
                      </a:schemeClr>
                    </a:solidFill>
                  </a:tcPr>
                </a:tc>
                <a:tc>
                  <a:txBody>
                    <a:bodyPr/>
                    <a:lstStyle/>
                    <a:p>
                      <a:pPr algn="ctr"/>
                      <a:r>
                        <a:rPr lang="en-US" sz="500" dirty="0"/>
                        <a:t>10</a:t>
                      </a:r>
                    </a:p>
                  </a:txBody>
                  <a:tcPr marL="0" marR="0" marT="0" marB="0" anchor="ctr">
                    <a:solidFill>
                      <a:schemeClr val="accent2">
                        <a:lumMod val="60000"/>
                        <a:lumOff val="40000"/>
                      </a:schemeClr>
                    </a:solidFill>
                  </a:tcPr>
                </a:tc>
                <a:tc>
                  <a:txBody>
                    <a:bodyPr/>
                    <a:lstStyle/>
                    <a:p>
                      <a:pPr algn="ctr"/>
                      <a:r>
                        <a:rPr lang="en-US" sz="500" dirty="0"/>
                        <a:t>11</a:t>
                      </a:r>
                    </a:p>
                  </a:txBody>
                  <a:tcPr marL="0" marR="0" marT="0" marB="0" anchor="ctr">
                    <a:solidFill>
                      <a:schemeClr val="accent2">
                        <a:lumMod val="60000"/>
                        <a:lumOff val="40000"/>
                      </a:schemeClr>
                    </a:solidFill>
                  </a:tcPr>
                </a:tc>
                <a:tc>
                  <a:txBody>
                    <a:bodyPr/>
                    <a:lstStyle/>
                    <a:p>
                      <a:pPr algn="ctr"/>
                      <a:r>
                        <a:rPr lang="en-US" sz="500" dirty="0"/>
                        <a:t>12</a:t>
                      </a:r>
                    </a:p>
                  </a:txBody>
                  <a:tcPr marL="0" marR="0" marT="0" marB="0" anchor="ctr">
                    <a:solidFill>
                      <a:schemeClr val="accent2">
                        <a:lumMod val="60000"/>
                        <a:lumOff val="40000"/>
                      </a:schemeClr>
                    </a:solidFill>
                  </a:tcPr>
                </a:tc>
                <a:extLst>
                  <a:ext uri="{0D108BD9-81ED-4DB2-BD59-A6C34878D82A}">
                    <a16:rowId xmlns:a16="http://schemas.microsoft.com/office/drawing/2014/main" val="975873793"/>
                  </a:ext>
                </a:extLst>
              </a:tr>
              <a:tr h="115591">
                <a:tc>
                  <a:txBody>
                    <a:bodyPr/>
                    <a:lstStyle/>
                    <a:p>
                      <a:pPr algn="ctr"/>
                      <a:r>
                        <a:rPr lang="en-US" sz="500" dirty="0"/>
                        <a:t>13</a:t>
                      </a:r>
                    </a:p>
                  </a:txBody>
                  <a:tcPr marL="0" marR="0" marT="0" marB="0" anchor="ctr">
                    <a:solidFill>
                      <a:schemeClr val="accent2">
                        <a:lumMod val="75000"/>
                      </a:schemeClr>
                    </a:solidFill>
                  </a:tcPr>
                </a:tc>
                <a:tc>
                  <a:txBody>
                    <a:bodyPr/>
                    <a:lstStyle/>
                    <a:p>
                      <a:pPr algn="ctr"/>
                      <a:r>
                        <a:rPr lang="en-US" sz="500" dirty="0"/>
                        <a:t>14</a:t>
                      </a:r>
                    </a:p>
                  </a:txBody>
                  <a:tcPr marL="0" marR="0" marT="0" marB="0" anchor="ctr">
                    <a:solidFill>
                      <a:schemeClr val="accent2">
                        <a:lumMod val="75000"/>
                      </a:schemeClr>
                    </a:solidFill>
                  </a:tcPr>
                </a:tc>
                <a:tc>
                  <a:txBody>
                    <a:bodyPr/>
                    <a:lstStyle/>
                    <a:p>
                      <a:pPr algn="ctr"/>
                      <a:r>
                        <a:rPr lang="en-US" sz="500" dirty="0"/>
                        <a:t>15</a:t>
                      </a:r>
                    </a:p>
                  </a:txBody>
                  <a:tcPr marL="0" marR="0" marT="0" marB="0" anchor="ctr">
                    <a:solidFill>
                      <a:schemeClr val="accent2">
                        <a:lumMod val="75000"/>
                      </a:schemeClr>
                    </a:solidFill>
                  </a:tcPr>
                </a:tc>
                <a:tc>
                  <a:txBody>
                    <a:bodyPr/>
                    <a:lstStyle/>
                    <a:p>
                      <a:pPr algn="ctr"/>
                      <a:r>
                        <a:rPr lang="en-US" sz="500" dirty="0"/>
                        <a:t>16</a:t>
                      </a:r>
                    </a:p>
                  </a:txBody>
                  <a:tcPr marL="0" marR="0" marT="0" marB="0" anchor="ctr">
                    <a:solidFill>
                      <a:schemeClr val="accent2">
                        <a:lumMod val="75000"/>
                      </a:schemeClr>
                    </a:solidFill>
                  </a:tcPr>
                </a:tc>
                <a:extLst>
                  <a:ext uri="{0D108BD9-81ED-4DB2-BD59-A6C34878D82A}">
                    <a16:rowId xmlns:a16="http://schemas.microsoft.com/office/drawing/2014/main" val="1371794590"/>
                  </a:ext>
                </a:extLst>
              </a:tr>
            </a:tbl>
          </a:graphicData>
        </a:graphic>
      </p:graphicFrame>
      <p:grpSp>
        <p:nvGrpSpPr>
          <p:cNvPr id="171" name="Group 170"/>
          <p:cNvGrpSpPr/>
          <p:nvPr/>
        </p:nvGrpSpPr>
        <p:grpSpPr>
          <a:xfrm>
            <a:off x="3366687" y="1253387"/>
            <a:ext cx="544729" cy="460744"/>
            <a:chOff x="3462750" y="2123794"/>
            <a:chExt cx="871567" cy="737191"/>
          </a:xfrm>
        </p:grpSpPr>
        <p:sp>
          <p:nvSpPr>
            <p:cNvPr id="172" name="Flowchart: Preparation 171"/>
            <p:cNvSpPr/>
            <p:nvPr/>
          </p:nvSpPr>
          <p:spPr bwMode="auto">
            <a:xfrm>
              <a:off x="346275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3" name="Flowchart: Preparation 172"/>
            <p:cNvSpPr/>
            <p:nvPr/>
          </p:nvSpPr>
          <p:spPr bwMode="auto">
            <a:xfrm>
              <a:off x="346275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4" name="Flowchart: Preparation 173"/>
            <p:cNvSpPr/>
            <p:nvPr/>
          </p:nvSpPr>
          <p:spPr bwMode="auto">
            <a:xfrm>
              <a:off x="346275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5" name="Flowchart: Preparation 174"/>
            <p:cNvSpPr/>
            <p:nvPr/>
          </p:nvSpPr>
          <p:spPr bwMode="auto">
            <a:xfrm>
              <a:off x="346275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6" name="Flowchart: Preparation 175"/>
            <p:cNvSpPr/>
            <p:nvPr/>
          </p:nvSpPr>
          <p:spPr bwMode="auto">
            <a:xfrm>
              <a:off x="346275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7" name="Flowchart: Preparation 176"/>
            <p:cNvSpPr/>
            <p:nvPr/>
          </p:nvSpPr>
          <p:spPr bwMode="auto">
            <a:xfrm>
              <a:off x="360808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8" name="Flowchart: Preparation 177"/>
            <p:cNvSpPr/>
            <p:nvPr/>
          </p:nvSpPr>
          <p:spPr bwMode="auto">
            <a:xfrm>
              <a:off x="360808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79" name="Flowchart: Preparation 178"/>
            <p:cNvSpPr/>
            <p:nvPr/>
          </p:nvSpPr>
          <p:spPr bwMode="auto">
            <a:xfrm>
              <a:off x="360808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0" name="Flowchart: Preparation 179"/>
            <p:cNvSpPr/>
            <p:nvPr/>
          </p:nvSpPr>
          <p:spPr bwMode="auto">
            <a:xfrm>
              <a:off x="360808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1" name="Flowchart: Preparation 180"/>
            <p:cNvSpPr/>
            <p:nvPr/>
          </p:nvSpPr>
          <p:spPr bwMode="auto">
            <a:xfrm>
              <a:off x="360808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2" name="Flowchart: Preparation 181"/>
            <p:cNvSpPr/>
            <p:nvPr/>
          </p:nvSpPr>
          <p:spPr bwMode="auto">
            <a:xfrm>
              <a:off x="375853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3" name="Flowchart: Preparation 182"/>
            <p:cNvSpPr/>
            <p:nvPr/>
          </p:nvSpPr>
          <p:spPr bwMode="auto">
            <a:xfrm>
              <a:off x="375853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4" name="Flowchart: Preparation 183"/>
            <p:cNvSpPr/>
            <p:nvPr/>
          </p:nvSpPr>
          <p:spPr bwMode="auto">
            <a:xfrm>
              <a:off x="375853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5" name="Flowchart: Preparation 184"/>
            <p:cNvSpPr/>
            <p:nvPr/>
          </p:nvSpPr>
          <p:spPr bwMode="auto">
            <a:xfrm>
              <a:off x="375853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6" name="Flowchart: Preparation 185"/>
            <p:cNvSpPr/>
            <p:nvPr/>
          </p:nvSpPr>
          <p:spPr bwMode="auto">
            <a:xfrm>
              <a:off x="375853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7" name="Flowchart: Preparation 186"/>
            <p:cNvSpPr/>
            <p:nvPr/>
          </p:nvSpPr>
          <p:spPr bwMode="auto">
            <a:xfrm>
              <a:off x="390387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8" name="Flowchart: Preparation 187"/>
            <p:cNvSpPr/>
            <p:nvPr/>
          </p:nvSpPr>
          <p:spPr bwMode="auto">
            <a:xfrm>
              <a:off x="390387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9" name="Flowchart: Preparation 188"/>
            <p:cNvSpPr/>
            <p:nvPr/>
          </p:nvSpPr>
          <p:spPr bwMode="auto">
            <a:xfrm>
              <a:off x="390387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0" name="Flowchart: Preparation 189"/>
            <p:cNvSpPr/>
            <p:nvPr/>
          </p:nvSpPr>
          <p:spPr bwMode="auto">
            <a:xfrm>
              <a:off x="390387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1" name="Flowchart: Preparation 190"/>
            <p:cNvSpPr/>
            <p:nvPr/>
          </p:nvSpPr>
          <p:spPr bwMode="auto">
            <a:xfrm>
              <a:off x="390387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2" name="Flowchart: Preparation 191"/>
            <p:cNvSpPr/>
            <p:nvPr/>
          </p:nvSpPr>
          <p:spPr bwMode="auto">
            <a:xfrm>
              <a:off x="4061392"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3" name="Flowchart: Preparation 192"/>
            <p:cNvSpPr/>
            <p:nvPr/>
          </p:nvSpPr>
          <p:spPr bwMode="auto">
            <a:xfrm>
              <a:off x="4061392"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4" name="Flowchart: Preparation 193"/>
            <p:cNvSpPr/>
            <p:nvPr/>
          </p:nvSpPr>
          <p:spPr bwMode="auto">
            <a:xfrm>
              <a:off x="4061392"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5" name="Flowchart: Preparation 194"/>
            <p:cNvSpPr/>
            <p:nvPr/>
          </p:nvSpPr>
          <p:spPr bwMode="auto">
            <a:xfrm>
              <a:off x="4061392"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6" name="Flowchart: Preparation 195"/>
            <p:cNvSpPr/>
            <p:nvPr/>
          </p:nvSpPr>
          <p:spPr bwMode="auto">
            <a:xfrm>
              <a:off x="4061392"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7" name="Flowchart: Preparation 196"/>
            <p:cNvSpPr/>
            <p:nvPr/>
          </p:nvSpPr>
          <p:spPr bwMode="auto">
            <a:xfrm>
              <a:off x="4206727"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8" name="Flowchart: Preparation 197"/>
            <p:cNvSpPr/>
            <p:nvPr/>
          </p:nvSpPr>
          <p:spPr bwMode="auto">
            <a:xfrm>
              <a:off x="4206727"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99" name="Flowchart: Preparation 198"/>
            <p:cNvSpPr/>
            <p:nvPr/>
          </p:nvSpPr>
          <p:spPr bwMode="auto">
            <a:xfrm>
              <a:off x="4206727"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0" name="Flowchart: Preparation 199"/>
            <p:cNvSpPr/>
            <p:nvPr/>
          </p:nvSpPr>
          <p:spPr bwMode="auto">
            <a:xfrm>
              <a:off x="4206727"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1" name="Flowchart: Preparation 200"/>
            <p:cNvSpPr/>
            <p:nvPr/>
          </p:nvSpPr>
          <p:spPr bwMode="auto">
            <a:xfrm>
              <a:off x="4206727"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aphicFrame>
        <p:nvGraphicFramePr>
          <p:cNvPr id="202" name="Table 201"/>
          <p:cNvGraphicFramePr>
            <a:graphicFrameLocks noGrp="1"/>
          </p:cNvGraphicFramePr>
          <p:nvPr>
            <p:extLst/>
          </p:nvPr>
        </p:nvGraphicFramePr>
        <p:xfrm>
          <a:off x="3955227" y="1251803"/>
          <a:ext cx="562804" cy="450622"/>
        </p:xfrm>
        <a:graphic>
          <a:graphicData uri="http://schemas.openxmlformats.org/drawingml/2006/table">
            <a:tbl>
              <a:tblPr firstRow="1" bandRow="1">
                <a:tableStyleId>{5940675A-B579-460E-94D1-54222C63F5DA}</a:tableStyleId>
              </a:tblPr>
              <a:tblGrid>
                <a:gridCol w="140701">
                  <a:extLst>
                    <a:ext uri="{9D8B030D-6E8A-4147-A177-3AD203B41FA5}">
                      <a16:colId xmlns:a16="http://schemas.microsoft.com/office/drawing/2014/main" val="1492003130"/>
                    </a:ext>
                  </a:extLst>
                </a:gridCol>
                <a:gridCol w="140701">
                  <a:extLst>
                    <a:ext uri="{9D8B030D-6E8A-4147-A177-3AD203B41FA5}">
                      <a16:colId xmlns:a16="http://schemas.microsoft.com/office/drawing/2014/main" val="2431421430"/>
                    </a:ext>
                  </a:extLst>
                </a:gridCol>
                <a:gridCol w="140701">
                  <a:extLst>
                    <a:ext uri="{9D8B030D-6E8A-4147-A177-3AD203B41FA5}">
                      <a16:colId xmlns:a16="http://schemas.microsoft.com/office/drawing/2014/main" val="2110252878"/>
                    </a:ext>
                  </a:extLst>
                </a:gridCol>
                <a:gridCol w="140701">
                  <a:extLst>
                    <a:ext uri="{9D8B030D-6E8A-4147-A177-3AD203B41FA5}">
                      <a16:colId xmlns:a16="http://schemas.microsoft.com/office/drawing/2014/main" val="838815647"/>
                    </a:ext>
                  </a:extLst>
                </a:gridCol>
              </a:tblGrid>
              <a:tr h="109720">
                <a:tc>
                  <a:txBody>
                    <a:bodyPr/>
                    <a:lstStyle/>
                    <a:p>
                      <a:pPr algn="ctr"/>
                      <a:r>
                        <a:rPr lang="en-US" sz="500" dirty="0"/>
                        <a:t>1</a:t>
                      </a:r>
                    </a:p>
                  </a:txBody>
                  <a:tcPr marL="0" marR="0" marT="0" marB="0" anchor="ctr">
                    <a:solidFill>
                      <a:schemeClr val="accent2">
                        <a:lumMod val="75000"/>
                      </a:schemeClr>
                    </a:solidFill>
                  </a:tcPr>
                </a:tc>
                <a:tc>
                  <a:txBody>
                    <a:bodyPr/>
                    <a:lstStyle/>
                    <a:p>
                      <a:pPr algn="ctr"/>
                      <a:r>
                        <a:rPr lang="en-US" sz="500" dirty="0"/>
                        <a:t>2</a:t>
                      </a:r>
                    </a:p>
                  </a:txBody>
                  <a:tcPr marL="0" marR="0" marT="0" marB="0" anchor="ctr">
                    <a:solidFill>
                      <a:schemeClr val="accent2">
                        <a:lumMod val="60000"/>
                        <a:lumOff val="40000"/>
                      </a:schemeClr>
                    </a:solidFill>
                  </a:tcPr>
                </a:tc>
                <a:tc>
                  <a:txBody>
                    <a:bodyPr/>
                    <a:lstStyle/>
                    <a:p>
                      <a:pPr algn="ctr"/>
                      <a:r>
                        <a:rPr lang="en-US" sz="500" dirty="0"/>
                        <a:t>3</a:t>
                      </a:r>
                    </a:p>
                  </a:txBody>
                  <a:tcPr marL="0" marR="0" marT="0" marB="0" anchor="ctr">
                    <a:solidFill>
                      <a:schemeClr val="accent2">
                        <a:lumMod val="60000"/>
                        <a:lumOff val="40000"/>
                      </a:schemeClr>
                    </a:solidFill>
                  </a:tcPr>
                </a:tc>
                <a:tc>
                  <a:txBody>
                    <a:bodyPr/>
                    <a:lstStyle/>
                    <a:p>
                      <a:pPr algn="ctr"/>
                      <a:r>
                        <a:rPr lang="en-US" sz="500" dirty="0"/>
                        <a:t>4</a:t>
                      </a:r>
                    </a:p>
                  </a:txBody>
                  <a:tcPr marL="0" marR="0" marT="0" marB="0" anchor="ctr">
                    <a:solidFill>
                      <a:schemeClr val="accent2">
                        <a:lumMod val="60000"/>
                        <a:lumOff val="40000"/>
                      </a:schemeClr>
                    </a:solidFill>
                  </a:tcPr>
                </a:tc>
                <a:extLst>
                  <a:ext uri="{0D108BD9-81ED-4DB2-BD59-A6C34878D82A}">
                    <a16:rowId xmlns:a16="http://schemas.microsoft.com/office/drawing/2014/main" val="3171305821"/>
                  </a:ext>
                </a:extLst>
              </a:tr>
              <a:tr h="109720">
                <a:tc>
                  <a:txBody>
                    <a:bodyPr/>
                    <a:lstStyle/>
                    <a:p>
                      <a:pPr algn="ctr"/>
                      <a:r>
                        <a:rPr lang="en-US" sz="500" dirty="0"/>
                        <a:t>5</a:t>
                      </a:r>
                    </a:p>
                  </a:txBody>
                  <a:tcPr marL="0" marR="0" marT="0" marB="0" anchor="ctr">
                    <a:solidFill>
                      <a:schemeClr val="accent2">
                        <a:lumMod val="60000"/>
                        <a:lumOff val="40000"/>
                      </a:schemeClr>
                    </a:solidFill>
                  </a:tcPr>
                </a:tc>
                <a:tc>
                  <a:txBody>
                    <a:bodyPr/>
                    <a:lstStyle/>
                    <a:p>
                      <a:pPr algn="ctr"/>
                      <a:r>
                        <a:rPr lang="en-US" sz="500" dirty="0"/>
                        <a:t>6</a:t>
                      </a:r>
                    </a:p>
                  </a:txBody>
                  <a:tcPr marL="0" marR="0" marT="0" marB="0" anchor="ctr">
                    <a:solidFill>
                      <a:schemeClr val="accent2">
                        <a:lumMod val="75000"/>
                      </a:schemeClr>
                    </a:solidFill>
                  </a:tcPr>
                </a:tc>
                <a:tc>
                  <a:txBody>
                    <a:bodyPr/>
                    <a:lstStyle/>
                    <a:p>
                      <a:pPr algn="ctr"/>
                      <a:r>
                        <a:rPr lang="en-US" sz="500" dirty="0"/>
                        <a:t>7</a:t>
                      </a:r>
                    </a:p>
                  </a:txBody>
                  <a:tcPr marL="0" marR="0" marT="0" marB="0" anchor="ctr">
                    <a:solidFill>
                      <a:schemeClr val="accent2">
                        <a:lumMod val="60000"/>
                        <a:lumOff val="40000"/>
                      </a:schemeClr>
                    </a:solidFill>
                  </a:tcPr>
                </a:tc>
                <a:tc>
                  <a:txBody>
                    <a:bodyPr/>
                    <a:lstStyle/>
                    <a:p>
                      <a:pPr algn="ctr"/>
                      <a:r>
                        <a:rPr lang="en-US" sz="500" dirty="0"/>
                        <a:t>8</a:t>
                      </a:r>
                    </a:p>
                  </a:txBody>
                  <a:tcPr marL="0" marR="0" marT="0" marB="0" anchor="ctr">
                    <a:solidFill>
                      <a:schemeClr val="accent2">
                        <a:lumMod val="60000"/>
                        <a:lumOff val="40000"/>
                      </a:schemeClr>
                    </a:solidFill>
                  </a:tcPr>
                </a:tc>
                <a:extLst>
                  <a:ext uri="{0D108BD9-81ED-4DB2-BD59-A6C34878D82A}">
                    <a16:rowId xmlns:a16="http://schemas.microsoft.com/office/drawing/2014/main" val="3270722105"/>
                  </a:ext>
                </a:extLst>
              </a:tr>
              <a:tr h="115591">
                <a:tc>
                  <a:txBody>
                    <a:bodyPr/>
                    <a:lstStyle/>
                    <a:p>
                      <a:pPr algn="ctr"/>
                      <a:r>
                        <a:rPr lang="en-US" sz="500" dirty="0"/>
                        <a:t>9</a:t>
                      </a:r>
                    </a:p>
                  </a:txBody>
                  <a:tcPr marL="0" marR="0" marT="0" marB="0" anchor="ctr">
                    <a:solidFill>
                      <a:schemeClr val="accent2">
                        <a:lumMod val="60000"/>
                        <a:lumOff val="40000"/>
                      </a:schemeClr>
                    </a:solidFill>
                  </a:tcPr>
                </a:tc>
                <a:tc>
                  <a:txBody>
                    <a:bodyPr/>
                    <a:lstStyle/>
                    <a:p>
                      <a:pPr algn="ctr"/>
                      <a:r>
                        <a:rPr lang="en-US" sz="500" dirty="0"/>
                        <a:t>10</a:t>
                      </a:r>
                    </a:p>
                  </a:txBody>
                  <a:tcPr marL="0" marR="0" marT="0" marB="0" anchor="ctr">
                    <a:solidFill>
                      <a:schemeClr val="accent2">
                        <a:lumMod val="60000"/>
                        <a:lumOff val="40000"/>
                      </a:schemeClr>
                    </a:solidFill>
                  </a:tcPr>
                </a:tc>
                <a:tc>
                  <a:txBody>
                    <a:bodyPr/>
                    <a:lstStyle/>
                    <a:p>
                      <a:pPr algn="ctr"/>
                      <a:r>
                        <a:rPr lang="en-US" sz="500" dirty="0"/>
                        <a:t>11</a:t>
                      </a:r>
                    </a:p>
                  </a:txBody>
                  <a:tcPr marL="0" marR="0" marT="0" marB="0" anchor="ctr">
                    <a:solidFill>
                      <a:schemeClr val="accent2">
                        <a:lumMod val="75000"/>
                      </a:schemeClr>
                    </a:solidFill>
                  </a:tcPr>
                </a:tc>
                <a:tc>
                  <a:txBody>
                    <a:bodyPr/>
                    <a:lstStyle/>
                    <a:p>
                      <a:pPr algn="ctr"/>
                      <a:r>
                        <a:rPr lang="en-US" sz="500" dirty="0"/>
                        <a:t>12</a:t>
                      </a:r>
                    </a:p>
                  </a:txBody>
                  <a:tcPr marL="0" marR="0" marT="0" marB="0" anchor="ctr">
                    <a:solidFill>
                      <a:schemeClr val="accent2">
                        <a:lumMod val="60000"/>
                        <a:lumOff val="40000"/>
                      </a:schemeClr>
                    </a:solidFill>
                  </a:tcPr>
                </a:tc>
                <a:extLst>
                  <a:ext uri="{0D108BD9-81ED-4DB2-BD59-A6C34878D82A}">
                    <a16:rowId xmlns:a16="http://schemas.microsoft.com/office/drawing/2014/main" val="975873793"/>
                  </a:ext>
                </a:extLst>
              </a:tr>
              <a:tr h="115591">
                <a:tc>
                  <a:txBody>
                    <a:bodyPr/>
                    <a:lstStyle/>
                    <a:p>
                      <a:pPr algn="ctr"/>
                      <a:r>
                        <a:rPr lang="en-US" sz="500" dirty="0"/>
                        <a:t>13</a:t>
                      </a:r>
                    </a:p>
                  </a:txBody>
                  <a:tcPr marL="0" marR="0" marT="0" marB="0" anchor="ctr">
                    <a:solidFill>
                      <a:schemeClr val="accent2">
                        <a:lumMod val="60000"/>
                        <a:lumOff val="40000"/>
                      </a:schemeClr>
                    </a:solidFill>
                  </a:tcPr>
                </a:tc>
                <a:tc>
                  <a:txBody>
                    <a:bodyPr/>
                    <a:lstStyle/>
                    <a:p>
                      <a:pPr algn="ctr"/>
                      <a:r>
                        <a:rPr lang="en-US" sz="500" dirty="0"/>
                        <a:t>14</a:t>
                      </a:r>
                    </a:p>
                  </a:txBody>
                  <a:tcPr marL="0" marR="0" marT="0" marB="0" anchor="ctr">
                    <a:solidFill>
                      <a:schemeClr val="accent2">
                        <a:lumMod val="60000"/>
                        <a:lumOff val="40000"/>
                      </a:schemeClr>
                    </a:solidFill>
                  </a:tcPr>
                </a:tc>
                <a:tc>
                  <a:txBody>
                    <a:bodyPr/>
                    <a:lstStyle/>
                    <a:p>
                      <a:pPr algn="ctr"/>
                      <a:r>
                        <a:rPr lang="en-US" sz="500" dirty="0"/>
                        <a:t>15</a:t>
                      </a:r>
                    </a:p>
                  </a:txBody>
                  <a:tcPr marL="0" marR="0" marT="0" marB="0" anchor="ctr">
                    <a:solidFill>
                      <a:schemeClr val="accent2">
                        <a:lumMod val="60000"/>
                        <a:lumOff val="40000"/>
                      </a:schemeClr>
                    </a:solidFill>
                  </a:tcPr>
                </a:tc>
                <a:tc>
                  <a:txBody>
                    <a:bodyPr/>
                    <a:lstStyle/>
                    <a:p>
                      <a:pPr algn="ctr"/>
                      <a:r>
                        <a:rPr lang="en-US" sz="500" dirty="0"/>
                        <a:t>16</a:t>
                      </a:r>
                    </a:p>
                  </a:txBody>
                  <a:tcPr marL="0" marR="0" marT="0" marB="0" anchor="ctr">
                    <a:solidFill>
                      <a:schemeClr val="accent2">
                        <a:lumMod val="75000"/>
                      </a:schemeClr>
                    </a:solidFill>
                  </a:tcPr>
                </a:tc>
                <a:extLst>
                  <a:ext uri="{0D108BD9-81ED-4DB2-BD59-A6C34878D82A}">
                    <a16:rowId xmlns:a16="http://schemas.microsoft.com/office/drawing/2014/main" val="1371794590"/>
                  </a:ext>
                </a:extLst>
              </a:tr>
            </a:tbl>
          </a:graphicData>
        </a:graphic>
      </p:graphicFrame>
      <p:grpSp>
        <p:nvGrpSpPr>
          <p:cNvPr id="203" name="Group 202"/>
          <p:cNvGrpSpPr/>
          <p:nvPr/>
        </p:nvGrpSpPr>
        <p:grpSpPr>
          <a:xfrm>
            <a:off x="4527181" y="1241679"/>
            <a:ext cx="544729" cy="460744"/>
            <a:chOff x="3462750" y="2123794"/>
            <a:chExt cx="871567" cy="737191"/>
          </a:xfrm>
        </p:grpSpPr>
        <p:sp>
          <p:nvSpPr>
            <p:cNvPr id="204" name="Flowchart: Preparation 203"/>
            <p:cNvSpPr/>
            <p:nvPr/>
          </p:nvSpPr>
          <p:spPr bwMode="auto">
            <a:xfrm>
              <a:off x="346275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5" name="Flowchart: Preparation 204"/>
            <p:cNvSpPr/>
            <p:nvPr/>
          </p:nvSpPr>
          <p:spPr bwMode="auto">
            <a:xfrm>
              <a:off x="346275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6" name="Flowchart: Preparation 205"/>
            <p:cNvSpPr/>
            <p:nvPr/>
          </p:nvSpPr>
          <p:spPr bwMode="auto">
            <a:xfrm>
              <a:off x="346275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7" name="Flowchart: Preparation 206"/>
            <p:cNvSpPr/>
            <p:nvPr/>
          </p:nvSpPr>
          <p:spPr bwMode="auto">
            <a:xfrm>
              <a:off x="346275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8" name="Flowchart: Preparation 207"/>
            <p:cNvSpPr/>
            <p:nvPr/>
          </p:nvSpPr>
          <p:spPr bwMode="auto">
            <a:xfrm>
              <a:off x="346275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09" name="Flowchart: Preparation 208"/>
            <p:cNvSpPr/>
            <p:nvPr/>
          </p:nvSpPr>
          <p:spPr bwMode="auto">
            <a:xfrm>
              <a:off x="360808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0" name="Flowchart: Preparation 209"/>
            <p:cNvSpPr/>
            <p:nvPr/>
          </p:nvSpPr>
          <p:spPr bwMode="auto">
            <a:xfrm>
              <a:off x="360808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1" name="Flowchart: Preparation 210"/>
            <p:cNvSpPr/>
            <p:nvPr/>
          </p:nvSpPr>
          <p:spPr bwMode="auto">
            <a:xfrm>
              <a:off x="360808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2" name="Flowchart: Preparation 211"/>
            <p:cNvSpPr/>
            <p:nvPr/>
          </p:nvSpPr>
          <p:spPr bwMode="auto">
            <a:xfrm>
              <a:off x="360808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3" name="Flowchart: Preparation 212"/>
            <p:cNvSpPr/>
            <p:nvPr/>
          </p:nvSpPr>
          <p:spPr bwMode="auto">
            <a:xfrm>
              <a:off x="360808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4" name="Flowchart: Preparation 213"/>
            <p:cNvSpPr/>
            <p:nvPr/>
          </p:nvSpPr>
          <p:spPr bwMode="auto">
            <a:xfrm>
              <a:off x="375853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5" name="Flowchart: Preparation 214"/>
            <p:cNvSpPr/>
            <p:nvPr/>
          </p:nvSpPr>
          <p:spPr bwMode="auto">
            <a:xfrm>
              <a:off x="375853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6" name="Flowchart: Preparation 215"/>
            <p:cNvSpPr/>
            <p:nvPr/>
          </p:nvSpPr>
          <p:spPr bwMode="auto">
            <a:xfrm>
              <a:off x="375853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7" name="Flowchart: Preparation 216"/>
            <p:cNvSpPr/>
            <p:nvPr/>
          </p:nvSpPr>
          <p:spPr bwMode="auto">
            <a:xfrm>
              <a:off x="375853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8" name="Flowchart: Preparation 217"/>
            <p:cNvSpPr/>
            <p:nvPr/>
          </p:nvSpPr>
          <p:spPr bwMode="auto">
            <a:xfrm>
              <a:off x="375853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19" name="Flowchart: Preparation 218"/>
            <p:cNvSpPr/>
            <p:nvPr/>
          </p:nvSpPr>
          <p:spPr bwMode="auto">
            <a:xfrm>
              <a:off x="390387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0" name="Flowchart: Preparation 219"/>
            <p:cNvSpPr/>
            <p:nvPr/>
          </p:nvSpPr>
          <p:spPr bwMode="auto">
            <a:xfrm>
              <a:off x="390387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1" name="Flowchart: Preparation 220"/>
            <p:cNvSpPr/>
            <p:nvPr/>
          </p:nvSpPr>
          <p:spPr bwMode="auto">
            <a:xfrm>
              <a:off x="390387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2" name="Flowchart: Preparation 221"/>
            <p:cNvSpPr/>
            <p:nvPr/>
          </p:nvSpPr>
          <p:spPr bwMode="auto">
            <a:xfrm>
              <a:off x="390387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3" name="Flowchart: Preparation 222"/>
            <p:cNvSpPr/>
            <p:nvPr/>
          </p:nvSpPr>
          <p:spPr bwMode="auto">
            <a:xfrm>
              <a:off x="390387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4" name="Flowchart: Preparation 223"/>
            <p:cNvSpPr/>
            <p:nvPr/>
          </p:nvSpPr>
          <p:spPr bwMode="auto">
            <a:xfrm>
              <a:off x="4061392"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5" name="Flowchart: Preparation 224"/>
            <p:cNvSpPr/>
            <p:nvPr/>
          </p:nvSpPr>
          <p:spPr bwMode="auto">
            <a:xfrm>
              <a:off x="4061392"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6" name="Flowchart: Preparation 225"/>
            <p:cNvSpPr/>
            <p:nvPr/>
          </p:nvSpPr>
          <p:spPr bwMode="auto">
            <a:xfrm>
              <a:off x="4061392"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7" name="Flowchart: Preparation 226"/>
            <p:cNvSpPr/>
            <p:nvPr/>
          </p:nvSpPr>
          <p:spPr bwMode="auto">
            <a:xfrm>
              <a:off x="4061392"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8" name="Flowchart: Preparation 227"/>
            <p:cNvSpPr/>
            <p:nvPr/>
          </p:nvSpPr>
          <p:spPr bwMode="auto">
            <a:xfrm>
              <a:off x="4061392"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29" name="Flowchart: Preparation 228"/>
            <p:cNvSpPr/>
            <p:nvPr/>
          </p:nvSpPr>
          <p:spPr bwMode="auto">
            <a:xfrm>
              <a:off x="4206727"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0" name="Flowchart: Preparation 229"/>
            <p:cNvSpPr/>
            <p:nvPr/>
          </p:nvSpPr>
          <p:spPr bwMode="auto">
            <a:xfrm>
              <a:off x="4206727"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1" name="Flowchart: Preparation 230"/>
            <p:cNvSpPr/>
            <p:nvPr/>
          </p:nvSpPr>
          <p:spPr bwMode="auto">
            <a:xfrm>
              <a:off x="4206727"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2" name="Flowchart: Preparation 231"/>
            <p:cNvSpPr/>
            <p:nvPr/>
          </p:nvSpPr>
          <p:spPr bwMode="auto">
            <a:xfrm>
              <a:off x="4206727"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3" name="Flowchart: Preparation 232"/>
            <p:cNvSpPr/>
            <p:nvPr/>
          </p:nvSpPr>
          <p:spPr bwMode="auto">
            <a:xfrm>
              <a:off x="4206727"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aphicFrame>
        <p:nvGraphicFramePr>
          <p:cNvPr id="234" name="Table 233"/>
          <p:cNvGraphicFramePr>
            <a:graphicFrameLocks noGrp="1"/>
          </p:cNvGraphicFramePr>
          <p:nvPr>
            <p:extLst/>
          </p:nvPr>
        </p:nvGraphicFramePr>
        <p:xfrm>
          <a:off x="5140601" y="1251803"/>
          <a:ext cx="562804" cy="450622"/>
        </p:xfrm>
        <a:graphic>
          <a:graphicData uri="http://schemas.openxmlformats.org/drawingml/2006/table">
            <a:tbl>
              <a:tblPr firstRow="1" bandRow="1">
                <a:tableStyleId>{5940675A-B579-460E-94D1-54222C63F5DA}</a:tableStyleId>
              </a:tblPr>
              <a:tblGrid>
                <a:gridCol w="140701">
                  <a:extLst>
                    <a:ext uri="{9D8B030D-6E8A-4147-A177-3AD203B41FA5}">
                      <a16:colId xmlns:a16="http://schemas.microsoft.com/office/drawing/2014/main" val="1492003130"/>
                    </a:ext>
                  </a:extLst>
                </a:gridCol>
                <a:gridCol w="140701">
                  <a:extLst>
                    <a:ext uri="{9D8B030D-6E8A-4147-A177-3AD203B41FA5}">
                      <a16:colId xmlns:a16="http://schemas.microsoft.com/office/drawing/2014/main" val="2431421430"/>
                    </a:ext>
                  </a:extLst>
                </a:gridCol>
                <a:gridCol w="140701">
                  <a:extLst>
                    <a:ext uri="{9D8B030D-6E8A-4147-A177-3AD203B41FA5}">
                      <a16:colId xmlns:a16="http://schemas.microsoft.com/office/drawing/2014/main" val="2110252878"/>
                    </a:ext>
                  </a:extLst>
                </a:gridCol>
                <a:gridCol w="140701">
                  <a:extLst>
                    <a:ext uri="{9D8B030D-6E8A-4147-A177-3AD203B41FA5}">
                      <a16:colId xmlns:a16="http://schemas.microsoft.com/office/drawing/2014/main" val="838815647"/>
                    </a:ext>
                  </a:extLst>
                </a:gridCol>
              </a:tblGrid>
              <a:tr h="109720">
                <a:tc>
                  <a:txBody>
                    <a:bodyPr/>
                    <a:lstStyle/>
                    <a:p>
                      <a:pPr algn="ctr"/>
                      <a:r>
                        <a:rPr lang="en-US" sz="500" dirty="0"/>
                        <a:t>1</a:t>
                      </a:r>
                    </a:p>
                  </a:txBody>
                  <a:tcPr marL="0" marR="0" marT="0" marB="0" anchor="ctr">
                    <a:solidFill>
                      <a:schemeClr val="accent2">
                        <a:lumMod val="60000"/>
                        <a:lumOff val="40000"/>
                      </a:schemeClr>
                    </a:solidFill>
                  </a:tcPr>
                </a:tc>
                <a:tc>
                  <a:txBody>
                    <a:bodyPr/>
                    <a:lstStyle/>
                    <a:p>
                      <a:pPr algn="ctr"/>
                      <a:r>
                        <a:rPr lang="en-US" sz="500" dirty="0"/>
                        <a:t>2</a:t>
                      </a:r>
                    </a:p>
                  </a:txBody>
                  <a:tcPr marL="0" marR="0" marT="0" marB="0" anchor="ctr">
                    <a:solidFill>
                      <a:schemeClr val="accent2">
                        <a:lumMod val="60000"/>
                        <a:lumOff val="40000"/>
                      </a:schemeClr>
                    </a:solidFill>
                  </a:tcPr>
                </a:tc>
                <a:tc>
                  <a:txBody>
                    <a:bodyPr/>
                    <a:lstStyle/>
                    <a:p>
                      <a:pPr algn="ctr"/>
                      <a:r>
                        <a:rPr lang="en-US" sz="500" dirty="0"/>
                        <a:t>3</a:t>
                      </a:r>
                    </a:p>
                  </a:txBody>
                  <a:tcPr marL="0" marR="0" marT="0" marB="0" anchor="ctr">
                    <a:solidFill>
                      <a:schemeClr val="accent2">
                        <a:lumMod val="60000"/>
                        <a:lumOff val="40000"/>
                      </a:schemeClr>
                    </a:solidFill>
                  </a:tcPr>
                </a:tc>
                <a:tc>
                  <a:txBody>
                    <a:bodyPr/>
                    <a:lstStyle/>
                    <a:p>
                      <a:pPr algn="ctr"/>
                      <a:r>
                        <a:rPr lang="en-US" sz="500" dirty="0"/>
                        <a:t>4</a:t>
                      </a:r>
                    </a:p>
                  </a:txBody>
                  <a:tcPr marL="0" marR="0" marT="0" marB="0" anchor="ctr">
                    <a:solidFill>
                      <a:schemeClr val="accent2">
                        <a:lumMod val="75000"/>
                      </a:schemeClr>
                    </a:solidFill>
                  </a:tcPr>
                </a:tc>
                <a:extLst>
                  <a:ext uri="{0D108BD9-81ED-4DB2-BD59-A6C34878D82A}">
                    <a16:rowId xmlns:a16="http://schemas.microsoft.com/office/drawing/2014/main" val="3171305821"/>
                  </a:ext>
                </a:extLst>
              </a:tr>
              <a:tr h="109720">
                <a:tc>
                  <a:txBody>
                    <a:bodyPr/>
                    <a:lstStyle/>
                    <a:p>
                      <a:pPr algn="ctr"/>
                      <a:r>
                        <a:rPr lang="en-US" sz="500" dirty="0"/>
                        <a:t>5</a:t>
                      </a:r>
                    </a:p>
                  </a:txBody>
                  <a:tcPr marL="0" marR="0" marT="0" marB="0" anchor="ctr">
                    <a:solidFill>
                      <a:schemeClr val="accent2">
                        <a:lumMod val="60000"/>
                        <a:lumOff val="40000"/>
                      </a:schemeClr>
                    </a:solidFill>
                  </a:tcPr>
                </a:tc>
                <a:tc>
                  <a:txBody>
                    <a:bodyPr/>
                    <a:lstStyle/>
                    <a:p>
                      <a:pPr algn="ctr"/>
                      <a:r>
                        <a:rPr lang="en-US" sz="500" dirty="0"/>
                        <a:t>6</a:t>
                      </a:r>
                    </a:p>
                  </a:txBody>
                  <a:tcPr marL="0" marR="0" marT="0" marB="0" anchor="ctr">
                    <a:solidFill>
                      <a:schemeClr val="accent2">
                        <a:lumMod val="60000"/>
                        <a:lumOff val="40000"/>
                      </a:schemeClr>
                    </a:solidFill>
                  </a:tcPr>
                </a:tc>
                <a:tc>
                  <a:txBody>
                    <a:bodyPr/>
                    <a:lstStyle/>
                    <a:p>
                      <a:pPr algn="ctr"/>
                      <a:r>
                        <a:rPr lang="en-US" sz="500" dirty="0"/>
                        <a:t>7</a:t>
                      </a:r>
                    </a:p>
                  </a:txBody>
                  <a:tcPr marL="0" marR="0" marT="0" marB="0" anchor="ctr">
                    <a:solidFill>
                      <a:schemeClr val="accent2">
                        <a:lumMod val="75000"/>
                      </a:schemeClr>
                    </a:solidFill>
                  </a:tcPr>
                </a:tc>
                <a:tc>
                  <a:txBody>
                    <a:bodyPr/>
                    <a:lstStyle/>
                    <a:p>
                      <a:pPr algn="ctr"/>
                      <a:r>
                        <a:rPr lang="en-US" sz="500" dirty="0"/>
                        <a:t>8</a:t>
                      </a:r>
                    </a:p>
                  </a:txBody>
                  <a:tcPr marL="0" marR="0" marT="0" marB="0" anchor="ctr">
                    <a:solidFill>
                      <a:schemeClr val="accent2">
                        <a:lumMod val="60000"/>
                        <a:lumOff val="40000"/>
                      </a:schemeClr>
                    </a:solidFill>
                  </a:tcPr>
                </a:tc>
                <a:extLst>
                  <a:ext uri="{0D108BD9-81ED-4DB2-BD59-A6C34878D82A}">
                    <a16:rowId xmlns:a16="http://schemas.microsoft.com/office/drawing/2014/main" val="3270722105"/>
                  </a:ext>
                </a:extLst>
              </a:tr>
              <a:tr h="115591">
                <a:tc>
                  <a:txBody>
                    <a:bodyPr/>
                    <a:lstStyle/>
                    <a:p>
                      <a:pPr algn="ctr"/>
                      <a:r>
                        <a:rPr lang="en-US" sz="500" dirty="0"/>
                        <a:t>9</a:t>
                      </a:r>
                    </a:p>
                  </a:txBody>
                  <a:tcPr marL="0" marR="0" marT="0" marB="0" anchor="ctr">
                    <a:solidFill>
                      <a:schemeClr val="accent2">
                        <a:lumMod val="60000"/>
                        <a:lumOff val="40000"/>
                      </a:schemeClr>
                    </a:solidFill>
                  </a:tcPr>
                </a:tc>
                <a:tc>
                  <a:txBody>
                    <a:bodyPr/>
                    <a:lstStyle/>
                    <a:p>
                      <a:pPr algn="ctr"/>
                      <a:r>
                        <a:rPr lang="en-US" sz="500" dirty="0"/>
                        <a:t>10</a:t>
                      </a:r>
                    </a:p>
                  </a:txBody>
                  <a:tcPr marL="0" marR="0" marT="0" marB="0" anchor="ctr">
                    <a:solidFill>
                      <a:schemeClr val="accent2">
                        <a:lumMod val="75000"/>
                      </a:schemeClr>
                    </a:solidFill>
                  </a:tcPr>
                </a:tc>
                <a:tc>
                  <a:txBody>
                    <a:bodyPr/>
                    <a:lstStyle/>
                    <a:p>
                      <a:pPr algn="ctr"/>
                      <a:r>
                        <a:rPr lang="en-US" sz="500" dirty="0"/>
                        <a:t>11</a:t>
                      </a:r>
                    </a:p>
                  </a:txBody>
                  <a:tcPr marL="0" marR="0" marT="0" marB="0" anchor="ctr">
                    <a:solidFill>
                      <a:schemeClr val="accent2">
                        <a:lumMod val="60000"/>
                        <a:lumOff val="40000"/>
                      </a:schemeClr>
                    </a:solidFill>
                  </a:tcPr>
                </a:tc>
                <a:tc>
                  <a:txBody>
                    <a:bodyPr/>
                    <a:lstStyle/>
                    <a:p>
                      <a:pPr algn="ctr"/>
                      <a:r>
                        <a:rPr lang="en-US" sz="500" dirty="0"/>
                        <a:t>12</a:t>
                      </a:r>
                    </a:p>
                  </a:txBody>
                  <a:tcPr marL="0" marR="0" marT="0" marB="0" anchor="ctr">
                    <a:solidFill>
                      <a:schemeClr val="accent2">
                        <a:lumMod val="60000"/>
                        <a:lumOff val="40000"/>
                      </a:schemeClr>
                    </a:solidFill>
                  </a:tcPr>
                </a:tc>
                <a:extLst>
                  <a:ext uri="{0D108BD9-81ED-4DB2-BD59-A6C34878D82A}">
                    <a16:rowId xmlns:a16="http://schemas.microsoft.com/office/drawing/2014/main" val="975873793"/>
                  </a:ext>
                </a:extLst>
              </a:tr>
              <a:tr h="115591">
                <a:tc>
                  <a:txBody>
                    <a:bodyPr/>
                    <a:lstStyle/>
                    <a:p>
                      <a:pPr algn="ctr"/>
                      <a:r>
                        <a:rPr lang="en-US" sz="500" dirty="0"/>
                        <a:t>13</a:t>
                      </a:r>
                    </a:p>
                  </a:txBody>
                  <a:tcPr marL="0" marR="0" marT="0" marB="0" anchor="ctr">
                    <a:solidFill>
                      <a:schemeClr val="accent2">
                        <a:lumMod val="75000"/>
                      </a:schemeClr>
                    </a:solidFill>
                  </a:tcPr>
                </a:tc>
                <a:tc>
                  <a:txBody>
                    <a:bodyPr/>
                    <a:lstStyle/>
                    <a:p>
                      <a:pPr algn="ctr"/>
                      <a:r>
                        <a:rPr lang="en-US" sz="500" dirty="0"/>
                        <a:t>14</a:t>
                      </a:r>
                    </a:p>
                  </a:txBody>
                  <a:tcPr marL="0" marR="0" marT="0" marB="0" anchor="ctr">
                    <a:solidFill>
                      <a:schemeClr val="accent2">
                        <a:lumMod val="60000"/>
                        <a:lumOff val="40000"/>
                      </a:schemeClr>
                    </a:solidFill>
                  </a:tcPr>
                </a:tc>
                <a:tc>
                  <a:txBody>
                    <a:bodyPr/>
                    <a:lstStyle/>
                    <a:p>
                      <a:pPr algn="ctr"/>
                      <a:r>
                        <a:rPr lang="en-US" sz="500" dirty="0"/>
                        <a:t>15</a:t>
                      </a:r>
                    </a:p>
                  </a:txBody>
                  <a:tcPr marL="0" marR="0" marT="0" marB="0" anchor="ctr">
                    <a:solidFill>
                      <a:schemeClr val="accent2">
                        <a:lumMod val="60000"/>
                        <a:lumOff val="40000"/>
                      </a:schemeClr>
                    </a:solidFill>
                  </a:tcPr>
                </a:tc>
                <a:tc>
                  <a:txBody>
                    <a:bodyPr/>
                    <a:lstStyle/>
                    <a:p>
                      <a:pPr algn="ctr"/>
                      <a:r>
                        <a:rPr lang="en-US" sz="500" dirty="0"/>
                        <a:t>16</a:t>
                      </a:r>
                    </a:p>
                  </a:txBody>
                  <a:tcPr marL="0" marR="0" marT="0" marB="0" anchor="ctr">
                    <a:solidFill>
                      <a:schemeClr val="accent2">
                        <a:lumMod val="60000"/>
                        <a:lumOff val="40000"/>
                      </a:schemeClr>
                    </a:solidFill>
                  </a:tcPr>
                </a:tc>
                <a:extLst>
                  <a:ext uri="{0D108BD9-81ED-4DB2-BD59-A6C34878D82A}">
                    <a16:rowId xmlns:a16="http://schemas.microsoft.com/office/drawing/2014/main" val="1371794590"/>
                  </a:ext>
                </a:extLst>
              </a:tr>
            </a:tbl>
          </a:graphicData>
        </a:graphic>
      </p:graphicFrame>
      <p:grpSp>
        <p:nvGrpSpPr>
          <p:cNvPr id="235" name="Group 234"/>
          <p:cNvGrpSpPr/>
          <p:nvPr/>
        </p:nvGrpSpPr>
        <p:grpSpPr>
          <a:xfrm>
            <a:off x="5712554" y="1241679"/>
            <a:ext cx="544729" cy="460744"/>
            <a:chOff x="3462750" y="2123794"/>
            <a:chExt cx="871567" cy="737191"/>
          </a:xfrm>
        </p:grpSpPr>
        <p:sp>
          <p:nvSpPr>
            <p:cNvPr id="236" name="Flowchart: Preparation 235"/>
            <p:cNvSpPr/>
            <p:nvPr/>
          </p:nvSpPr>
          <p:spPr bwMode="auto">
            <a:xfrm>
              <a:off x="346275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7" name="Flowchart: Preparation 236"/>
            <p:cNvSpPr/>
            <p:nvPr/>
          </p:nvSpPr>
          <p:spPr bwMode="auto">
            <a:xfrm>
              <a:off x="346275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8" name="Flowchart: Preparation 237"/>
            <p:cNvSpPr/>
            <p:nvPr/>
          </p:nvSpPr>
          <p:spPr bwMode="auto">
            <a:xfrm>
              <a:off x="346275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39" name="Flowchart: Preparation 238"/>
            <p:cNvSpPr/>
            <p:nvPr/>
          </p:nvSpPr>
          <p:spPr bwMode="auto">
            <a:xfrm>
              <a:off x="346275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0" name="Flowchart: Preparation 239"/>
            <p:cNvSpPr/>
            <p:nvPr/>
          </p:nvSpPr>
          <p:spPr bwMode="auto">
            <a:xfrm>
              <a:off x="346275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1" name="Flowchart: Preparation 240"/>
            <p:cNvSpPr/>
            <p:nvPr/>
          </p:nvSpPr>
          <p:spPr bwMode="auto">
            <a:xfrm>
              <a:off x="360808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2" name="Flowchart: Preparation 241"/>
            <p:cNvSpPr/>
            <p:nvPr/>
          </p:nvSpPr>
          <p:spPr bwMode="auto">
            <a:xfrm>
              <a:off x="360808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3" name="Flowchart: Preparation 242"/>
            <p:cNvSpPr/>
            <p:nvPr/>
          </p:nvSpPr>
          <p:spPr bwMode="auto">
            <a:xfrm>
              <a:off x="360808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4" name="Flowchart: Preparation 243"/>
            <p:cNvSpPr/>
            <p:nvPr/>
          </p:nvSpPr>
          <p:spPr bwMode="auto">
            <a:xfrm>
              <a:off x="360808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5" name="Flowchart: Preparation 244"/>
            <p:cNvSpPr/>
            <p:nvPr/>
          </p:nvSpPr>
          <p:spPr bwMode="auto">
            <a:xfrm>
              <a:off x="360808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6" name="Flowchart: Preparation 245"/>
            <p:cNvSpPr/>
            <p:nvPr/>
          </p:nvSpPr>
          <p:spPr bwMode="auto">
            <a:xfrm>
              <a:off x="375853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7" name="Flowchart: Preparation 246"/>
            <p:cNvSpPr/>
            <p:nvPr/>
          </p:nvSpPr>
          <p:spPr bwMode="auto">
            <a:xfrm>
              <a:off x="375853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8" name="Flowchart: Preparation 247"/>
            <p:cNvSpPr/>
            <p:nvPr/>
          </p:nvSpPr>
          <p:spPr bwMode="auto">
            <a:xfrm>
              <a:off x="375853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49" name="Flowchart: Preparation 248"/>
            <p:cNvSpPr/>
            <p:nvPr/>
          </p:nvSpPr>
          <p:spPr bwMode="auto">
            <a:xfrm>
              <a:off x="375853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0" name="Flowchart: Preparation 249"/>
            <p:cNvSpPr/>
            <p:nvPr/>
          </p:nvSpPr>
          <p:spPr bwMode="auto">
            <a:xfrm>
              <a:off x="375853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1" name="Flowchart: Preparation 250"/>
            <p:cNvSpPr/>
            <p:nvPr/>
          </p:nvSpPr>
          <p:spPr bwMode="auto">
            <a:xfrm>
              <a:off x="390387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2" name="Flowchart: Preparation 251"/>
            <p:cNvSpPr/>
            <p:nvPr/>
          </p:nvSpPr>
          <p:spPr bwMode="auto">
            <a:xfrm>
              <a:off x="390387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3" name="Flowchart: Preparation 252"/>
            <p:cNvSpPr/>
            <p:nvPr/>
          </p:nvSpPr>
          <p:spPr bwMode="auto">
            <a:xfrm>
              <a:off x="390387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4" name="Flowchart: Preparation 253"/>
            <p:cNvSpPr/>
            <p:nvPr/>
          </p:nvSpPr>
          <p:spPr bwMode="auto">
            <a:xfrm>
              <a:off x="390387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5" name="Flowchart: Preparation 254"/>
            <p:cNvSpPr/>
            <p:nvPr/>
          </p:nvSpPr>
          <p:spPr bwMode="auto">
            <a:xfrm>
              <a:off x="390387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6" name="Flowchart: Preparation 255"/>
            <p:cNvSpPr/>
            <p:nvPr/>
          </p:nvSpPr>
          <p:spPr bwMode="auto">
            <a:xfrm>
              <a:off x="4061392"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7" name="Flowchart: Preparation 256"/>
            <p:cNvSpPr/>
            <p:nvPr/>
          </p:nvSpPr>
          <p:spPr bwMode="auto">
            <a:xfrm>
              <a:off x="4061392"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8" name="Flowchart: Preparation 257"/>
            <p:cNvSpPr/>
            <p:nvPr/>
          </p:nvSpPr>
          <p:spPr bwMode="auto">
            <a:xfrm>
              <a:off x="4061392"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59" name="Flowchart: Preparation 258"/>
            <p:cNvSpPr/>
            <p:nvPr/>
          </p:nvSpPr>
          <p:spPr bwMode="auto">
            <a:xfrm>
              <a:off x="4061392"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0" name="Flowchart: Preparation 259"/>
            <p:cNvSpPr/>
            <p:nvPr/>
          </p:nvSpPr>
          <p:spPr bwMode="auto">
            <a:xfrm>
              <a:off x="4061392"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1" name="Flowchart: Preparation 260"/>
            <p:cNvSpPr/>
            <p:nvPr/>
          </p:nvSpPr>
          <p:spPr bwMode="auto">
            <a:xfrm>
              <a:off x="4206727"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2" name="Flowchart: Preparation 261"/>
            <p:cNvSpPr/>
            <p:nvPr/>
          </p:nvSpPr>
          <p:spPr bwMode="auto">
            <a:xfrm>
              <a:off x="4206727"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3" name="Flowchart: Preparation 262"/>
            <p:cNvSpPr/>
            <p:nvPr/>
          </p:nvSpPr>
          <p:spPr bwMode="auto">
            <a:xfrm>
              <a:off x="4206727"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4" name="Flowchart: Preparation 263"/>
            <p:cNvSpPr/>
            <p:nvPr/>
          </p:nvSpPr>
          <p:spPr bwMode="auto">
            <a:xfrm>
              <a:off x="4206727"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5" name="Flowchart: Preparation 264"/>
            <p:cNvSpPr/>
            <p:nvPr/>
          </p:nvSpPr>
          <p:spPr bwMode="auto">
            <a:xfrm>
              <a:off x="4206727"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aphicFrame>
        <p:nvGraphicFramePr>
          <p:cNvPr id="266" name="Table 265"/>
          <p:cNvGraphicFramePr>
            <a:graphicFrameLocks noGrp="1"/>
          </p:cNvGraphicFramePr>
          <p:nvPr>
            <p:extLst/>
          </p:nvPr>
        </p:nvGraphicFramePr>
        <p:xfrm>
          <a:off x="6319169" y="1241679"/>
          <a:ext cx="562804" cy="450622"/>
        </p:xfrm>
        <a:graphic>
          <a:graphicData uri="http://schemas.openxmlformats.org/drawingml/2006/table">
            <a:tbl>
              <a:tblPr firstRow="1" bandRow="1">
                <a:tableStyleId>{5940675A-B579-460E-94D1-54222C63F5DA}</a:tableStyleId>
              </a:tblPr>
              <a:tblGrid>
                <a:gridCol w="140701">
                  <a:extLst>
                    <a:ext uri="{9D8B030D-6E8A-4147-A177-3AD203B41FA5}">
                      <a16:colId xmlns:a16="http://schemas.microsoft.com/office/drawing/2014/main" val="1492003130"/>
                    </a:ext>
                  </a:extLst>
                </a:gridCol>
                <a:gridCol w="140701">
                  <a:extLst>
                    <a:ext uri="{9D8B030D-6E8A-4147-A177-3AD203B41FA5}">
                      <a16:colId xmlns:a16="http://schemas.microsoft.com/office/drawing/2014/main" val="2431421430"/>
                    </a:ext>
                  </a:extLst>
                </a:gridCol>
                <a:gridCol w="140701">
                  <a:extLst>
                    <a:ext uri="{9D8B030D-6E8A-4147-A177-3AD203B41FA5}">
                      <a16:colId xmlns:a16="http://schemas.microsoft.com/office/drawing/2014/main" val="2110252878"/>
                    </a:ext>
                  </a:extLst>
                </a:gridCol>
                <a:gridCol w="140701">
                  <a:extLst>
                    <a:ext uri="{9D8B030D-6E8A-4147-A177-3AD203B41FA5}">
                      <a16:colId xmlns:a16="http://schemas.microsoft.com/office/drawing/2014/main" val="838815647"/>
                    </a:ext>
                  </a:extLst>
                </a:gridCol>
              </a:tblGrid>
              <a:tr h="109720">
                <a:tc>
                  <a:txBody>
                    <a:bodyPr/>
                    <a:lstStyle/>
                    <a:p>
                      <a:pPr algn="ctr"/>
                      <a:r>
                        <a:rPr lang="en-US" sz="500" dirty="0"/>
                        <a:t>1</a:t>
                      </a:r>
                    </a:p>
                  </a:txBody>
                  <a:tcPr marL="0" marR="0" marT="0" marB="0" anchor="ctr">
                    <a:solidFill>
                      <a:schemeClr val="accent2">
                        <a:lumMod val="75000"/>
                      </a:schemeClr>
                    </a:solidFill>
                  </a:tcPr>
                </a:tc>
                <a:tc>
                  <a:txBody>
                    <a:bodyPr/>
                    <a:lstStyle/>
                    <a:p>
                      <a:pPr algn="ctr"/>
                      <a:r>
                        <a:rPr lang="en-US" sz="500" dirty="0"/>
                        <a:t>2</a:t>
                      </a:r>
                    </a:p>
                  </a:txBody>
                  <a:tcPr marL="0" marR="0" marT="0" marB="0" anchor="ctr">
                    <a:solidFill>
                      <a:schemeClr val="accent2">
                        <a:lumMod val="75000"/>
                      </a:schemeClr>
                    </a:solidFill>
                  </a:tcPr>
                </a:tc>
                <a:tc>
                  <a:txBody>
                    <a:bodyPr/>
                    <a:lstStyle/>
                    <a:p>
                      <a:pPr algn="ctr"/>
                      <a:r>
                        <a:rPr lang="en-US" sz="500" dirty="0"/>
                        <a:t>3</a:t>
                      </a:r>
                    </a:p>
                  </a:txBody>
                  <a:tcPr marL="0" marR="0" marT="0" marB="0" anchor="ctr">
                    <a:solidFill>
                      <a:schemeClr val="accent2">
                        <a:lumMod val="75000"/>
                      </a:schemeClr>
                    </a:solidFill>
                  </a:tcPr>
                </a:tc>
                <a:tc>
                  <a:txBody>
                    <a:bodyPr/>
                    <a:lstStyle/>
                    <a:p>
                      <a:pPr algn="ctr"/>
                      <a:r>
                        <a:rPr lang="en-US" sz="500" dirty="0"/>
                        <a:t>4</a:t>
                      </a:r>
                    </a:p>
                  </a:txBody>
                  <a:tcPr marL="0" marR="0" marT="0" marB="0" anchor="ctr">
                    <a:solidFill>
                      <a:schemeClr val="accent2">
                        <a:lumMod val="75000"/>
                      </a:schemeClr>
                    </a:solidFill>
                  </a:tcPr>
                </a:tc>
                <a:extLst>
                  <a:ext uri="{0D108BD9-81ED-4DB2-BD59-A6C34878D82A}">
                    <a16:rowId xmlns:a16="http://schemas.microsoft.com/office/drawing/2014/main" val="3171305821"/>
                  </a:ext>
                </a:extLst>
              </a:tr>
              <a:tr h="109720">
                <a:tc>
                  <a:txBody>
                    <a:bodyPr/>
                    <a:lstStyle/>
                    <a:p>
                      <a:pPr algn="ctr"/>
                      <a:r>
                        <a:rPr lang="en-US" sz="500" dirty="0"/>
                        <a:t>5</a:t>
                      </a:r>
                    </a:p>
                  </a:txBody>
                  <a:tcPr marL="0" marR="0" marT="0" marB="0" anchor="ctr">
                    <a:solidFill>
                      <a:schemeClr val="accent2">
                        <a:lumMod val="75000"/>
                      </a:schemeClr>
                    </a:solidFill>
                  </a:tcPr>
                </a:tc>
                <a:tc>
                  <a:txBody>
                    <a:bodyPr/>
                    <a:lstStyle/>
                    <a:p>
                      <a:pPr algn="ctr"/>
                      <a:r>
                        <a:rPr lang="en-US" sz="500" dirty="0"/>
                        <a:t>6</a:t>
                      </a:r>
                    </a:p>
                  </a:txBody>
                  <a:tcPr marL="0" marR="0" marT="0" marB="0" anchor="ctr">
                    <a:solidFill>
                      <a:schemeClr val="accent2">
                        <a:lumMod val="60000"/>
                        <a:lumOff val="40000"/>
                      </a:schemeClr>
                    </a:solidFill>
                  </a:tcPr>
                </a:tc>
                <a:tc>
                  <a:txBody>
                    <a:bodyPr/>
                    <a:lstStyle/>
                    <a:p>
                      <a:pPr algn="ctr"/>
                      <a:r>
                        <a:rPr lang="en-US" sz="500" dirty="0"/>
                        <a:t>7</a:t>
                      </a:r>
                    </a:p>
                  </a:txBody>
                  <a:tcPr marL="0" marR="0" marT="0" marB="0" anchor="ctr">
                    <a:solidFill>
                      <a:schemeClr val="accent2">
                        <a:lumMod val="75000"/>
                      </a:schemeClr>
                    </a:solidFill>
                  </a:tcPr>
                </a:tc>
                <a:tc>
                  <a:txBody>
                    <a:bodyPr/>
                    <a:lstStyle/>
                    <a:p>
                      <a:pPr algn="ctr"/>
                      <a:r>
                        <a:rPr lang="en-US" sz="500" dirty="0"/>
                        <a:t>8</a:t>
                      </a:r>
                    </a:p>
                  </a:txBody>
                  <a:tcPr marL="0" marR="0" marT="0" marB="0" anchor="ctr">
                    <a:solidFill>
                      <a:schemeClr val="accent2">
                        <a:lumMod val="75000"/>
                      </a:schemeClr>
                    </a:solidFill>
                  </a:tcPr>
                </a:tc>
                <a:extLst>
                  <a:ext uri="{0D108BD9-81ED-4DB2-BD59-A6C34878D82A}">
                    <a16:rowId xmlns:a16="http://schemas.microsoft.com/office/drawing/2014/main" val="3270722105"/>
                  </a:ext>
                </a:extLst>
              </a:tr>
              <a:tr h="115591">
                <a:tc>
                  <a:txBody>
                    <a:bodyPr/>
                    <a:lstStyle/>
                    <a:p>
                      <a:pPr algn="ctr"/>
                      <a:r>
                        <a:rPr lang="en-US" sz="500" dirty="0"/>
                        <a:t>9</a:t>
                      </a:r>
                    </a:p>
                  </a:txBody>
                  <a:tcPr marL="0" marR="0" marT="0" marB="0" anchor="ctr">
                    <a:solidFill>
                      <a:schemeClr val="accent2">
                        <a:lumMod val="60000"/>
                        <a:lumOff val="40000"/>
                      </a:schemeClr>
                    </a:solidFill>
                  </a:tcPr>
                </a:tc>
                <a:tc>
                  <a:txBody>
                    <a:bodyPr/>
                    <a:lstStyle/>
                    <a:p>
                      <a:pPr algn="ctr"/>
                      <a:r>
                        <a:rPr lang="en-US" sz="500" dirty="0"/>
                        <a:t>10</a:t>
                      </a:r>
                    </a:p>
                  </a:txBody>
                  <a:tcPr marL="0" marR="0" marT="0" marB="0" anchor="ctr">
                    <a:solidFill>
                      <a:schemeClr val="accent2">
                        <a:lumMod val="75000"/>
                      </a:schemeClr>
                    </a:solidFill>
                  </a:tcPr>
                </a:tc>
                <a:tc>
                  <a:txBody>
                    <a:bodyPr/>
                    <a:lstStyle/>
                    <a:p>
                      <a:pPr algn="ctr"/>
                      <a:r>
                        <a:rPr lang="en-US" sz="500" dirty="0"/>
                        <a:t>11</a:t>
                      </a:r>
                    </a:p>
                  </a:txBody>
                  <a:tcPr marL="0" marR="0" marT="0" marB="0" anchor="ctr">
                    <a:solidFill>
                      <a:schemeClr val="accent2">
                        <a:lumMod val="75000"/>
                      </a:schemeClr>
                    </a:solidFill>
                  </a:tcPr>
                </a:tc>
                <a:tc>
                  <a:txBody>
                    <a:bodyPr/>
                    <a:lstStyle/>
                    <a:p>
                      <a:pPr algn="ctr"/>
                      <a:r>
                        <a:rPr lang="en-US" sz="500" dirty="0"/>
                        <a:t>12</a:t>
                      </a:r>
                    </a:p>
                  </a:txBody>
                  <a:tcPr marL="0" marR="0" marT="0" marB="0" anchor="ctr">
                    <a:solidFill>
                      <a:schemeClr val="accent2">
                        <a:lumMod val="75000"/>
                      </a:schemeClr>
                    </a:solidFill>
                  </a:tcPr>
                </a:tc>
                <a:extLst>
                  <a:ext uri="{0D108BD9-81ED-4DB2-BD59-A6C34878D82A}">
                    <a16:rowId xmlns:a16="http://schemas.microsoft.com/office/drawing/2014/main" val="975873793"/>
                  </a:ext>
                </a:extLst>
              </a:tr>
              <a:tr h="115591">
                <a:tc>
                  <a:txBody>
                    <a:bodyPr/>
                    <a:lstStyle/>
                    <a:p>
                      <a:pPr algn="ctr"/>
                      <a:r>
                        <a:rPr lang="en-US" sz="500" dirty="0"/>
                        <a:t>13</a:t>
                      </a:r>
                    </a:p>
                  </a:txBody>
                  <a:tcPr marL="0" marR="0" marT="0" marB="0" anchor="ctr">
                    <a:solidFill>
                      <a:schemeClr val="accent2">
                        <a:lumMod val="75000"/>
                      </a:schemeClr>
                    </a:solidFill>
                  </a:tcPr>
                </a:tc>
                <a:tc>
                  <a:txBody>
                    <a:bodyPr/>
                    <a:lstStyle/>
                    <a:p>
                      <a:pPr algn="ctr"/>
                      <a:r>
                        <a:rPr lang="en-US" sz="500" dirty="0"/>
                        <a:t>14</a:t>
                      </a:r>
                    </a:p>
                  </a:txBody>
                  <a:tcPr marL="0" marR="0" marT="0" marB="0" anchor="ctr">
                    <a:solidFill>
                      <a:schemeClr val="accent2">
                        <a:lumMod val="75000"/>
                      </a:schemeClr>
                    </a:solidFill>
                  </a:tcPr>
                </a:tc>
                <a:tc>
                  <a:txBody>
                    <a:bodyPr/>
                    <a:lstStyle/>
                    <a:p>
                      <a:pPr algn="ctr"/>
                      <a:r>
                        <a:rPr lang="en-US" sz="500" dirty="0"/>
                        <a:t>15</a:t>
                      </a:r>
                    </a:p>
                  </a:txBody>
                  <a:tcPr marL="0" marR="0" marT="0" marB="0" anchor="ctr">
                    <a:solidFill>
                      <a:schemeClr val="accent2">
                        <a:lumMod val="75000"/>
                      </a:schemeClr>
                    </a:solidFill>
                  </a:tcPr>
                </a:tc>
                <a:tc>
                  <a:txBody>
                    <a:bodyPr/>
                    <a:lstStyle/>
                    <a:p>
                      <a:pPr algn="ctr"/>
                      <a:r>
                        <a:rPr lang="en-US" sz="500" dirty="0"/>
                        <a:t>16</a:t>
                      </a:r>
                    </a:p>
                  </a:txBody>
                  <a:tcPr marL="0" marR="0" marT="0" marB="0" anchor="ctr">
                    <a:solidFill>
                      <a:schemeClr val="accent2">
                        <a:lumMod val="60000"/>
                        <a:lumOff val="40000"/>
                      </a:schemeClr>
                    </a:solidFill>
                  </a:tcPr>
                </a:tc>
                <a:extLst>
                  <a:ext uri="{0D108BD9-81ED-4DB2-BD59-A6C34878D82A}">
                    <a16:rowId xmlns:a16="http://schemas.microsoft.com/office/drawing/2014/main" val="1371794590"/>
                  </a:ext>
                </a:extLst>
              </a:tr>
            </a:tbl>
          </a:graphicData>
        </a:graphic>
      </p:graphicFrame>
      <p:grpSp>
        <p:nvGrpSpPr>
          <p:cNvPr id="267" name="Group 266"/>
          <p:cNvGrpSpPr/>
          <p:nvPr/>
        </p:nvGrpSpPr>
        <p:grpSpPr>
          <a:xfrm>
            <a:off x="6891122" y="1231556"/>
            <a:ext cx="544729" cy="460744"/>
            <a:chOff x="3462750" y="2123794"/>
            <a:chExt cx="871567" cy="737191"/>
          </a:xfrm>
        </p:grpSpPr>
        <p:sp>
          <p:nvSpPr>
            <p:cNvPr id="268" name="Flowchart: Preparation 267"/>
            <p:cNvSpPr/>
            <p:nvPr/>
          </p:nvSpPr>
          <p:spPr bwMode="auto">
            <a:xfrm>
              <a:off x="346275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69" name="Flowchart: Preparation 268"/>
            <p:cNvSpPr/>
            <p:nvPr/>
          </p:nvSpPr>
          <p:spPr bwMode="auto">
            <a:xfrm>
              <a:off x="346275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0" name="Flowchart: Preparation 269"/>
            <p:cNvSpPr/>
            <p:nvPr/>
          </p:nvSpPr>
          <p:spPr bwMode="auto">
            <a:xfrm>
              <a:off x="346275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1" name="Flowchart: Preparation 270"/>
            <p:cNvSpPr/>
            <p:nvPr/>
          </p:nvSpPr>
          <p:spPr bwMode="auto">
            <a:xfrm>
              <a:off x="346275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2" name="Flowchart: Preparation 271"/>
            <p:cNvSpPr/>
            <p:nvPr/>
          </p:nvSpPr>
          <p:spPr bwMode="auto">
            <a:xfrm>
              <a:off x="346275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3" name="Flowchart: Preparation 272"/>
            <p:cNvSpPr/>
            <p:nvPr/>
          </p:nvSpPr>
          <p:spPr bwMode="auto">
            <a:xfrm>
              <a:off x="360808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4" name="Flowchart: Preparation 273"/>
            <p:cNvSpPr/>
            <p:nvPr/>
          </p:nvSpPr>
          <p:spPr bwMode="auto">
            <a:xfrm>
              <a:off x="360808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5" name="Flowchart: Preparation 274"/>
            <p:cNvSpPr/>
            <p:nvPr/>
          </p:nvSpPr>
          <p:spPr bwMode="auto">
            <a:xfrm>
              <a:off x="360808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6" name="Flowchart: Preparation 275"/>
            <p:cNvSpPr/>
            <p:nvPr/>
          </p:nvSpPr>
          <p:spPr bwMode="auto">
            <a:xfrm>
              <a:off x="360808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7" name="Flowchart: Preparation 276"/>
            <p:cNvSpPr/>
            <p:nvPr/>
          </p:nvSpPr>
          <p:spPr bwMode="auto">
            <a:xfrm>
              <a:off x="360808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8" name="Flowchart: Preparation 277"/>
            <p:cNvSpPr/>
            <p:nvPr/>
          </p:nvSpPr>
          <p:spPr bwMode="auto">
            <a:xfrm>
              <a:off x="375853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79" name="Flowchart: Preparation 278"/>
            <p:cNvSpPr/>
            <p:nvPr/>
          </p:nvSpPr>
          <p:spPr bwMode="auto">
            <a:xfrm>
              <a:off x="375853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0" name="Flowchart: Preparation 279"/>
            <p:cNvSpPr/>
            <p:nvPr/>
          </p:nvSpPr>
          <p:spPr bwMode="auto">
            <a:xfrm>
              <a:off x="375853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1" name="Flowchart: Preparation 280"/>
            <p:cNvSpPr/>
            <p:nvPr/>
          </p:nvSpPr>
          <p:spPr bwMode="auto">
            <a:xfrm>
              <a:off x="375853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2" name="Flowchart: Preparation 281"/>
            <p:cNvSpPr/>
            <p:nvPr/>
          </p:nvSpPr>
          <p:spPr bwMode="auto">
            <a:xfrm>
              <a:off x="375853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3" name="Flowchart: Preparation 282"/>
            <p:cNvSpPr/>
            <p:nvPr/>
          </p:nvSpPr>
          <p:spPr bwMode="auto">
            <a:xfrm>
              <a:off x="390387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4" name="Flowchart: Preparation 283"/>
            <p:cNvSpPr/>
            <p:nvPr/>
          </p:nvSpPr>
          <p:spPr bwMode="auto">
            <a:xfrm>
              <a:off x="390387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5" name="Flowchart: Preparation 284"/>
            <p:cNvSpPr/>
            <p:nvPr/>
          </p:nvSpPr>
          <p:spPr bwMode="auto">
            <a:xfrm>
              <a:off x="390387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6" name="Flowchart: Preparation 285"/>
            <p:cNvSpPr/>
            <p:nvPr/>
          </p:nvSpPr>
          <p:spPr bwMode="auto">
            <a:xfrm>
              <a:off x="390387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7" name="Flowchart: Preparation 286"/>
            <p:cNvSpPr/>
            <p:nvPr/>
          </p:nvSpPr>
          <p:spPr bwMode="auto">
            <a:xfrm>
              <a:off x="390387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8" name="Flowchart: Preparation 287"/>
            <p:cNvSpPr/>
            <p:nvPr/>
          </p:nvSpPr>
          <p:spPr bwMode="auto">
            <a:xfrm>
              <a:off x="4061392"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89" name="Flowchart: Preparation 288"/>
            <p:cNvSpPr/>
            <p:nvPr/>
          </p:nvSpPr>
          <p:spPr bwMode="auto">
            <a:xfrm>
              <a:off x="4061392"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90" name="Flowchart: Preparation 289"/>
            <p:cNvSpPr/>
            <p:nvPr/>
          </p:nvSpPr>
          <p:spPr bwMode="auto">
            <a:xfrm>
              <a:off x="4061392"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91" name="Flowchart: Preparation 290"/>
            <p:cNvSpPr/>
            <p:nvPr/>
          </p:nvSpPr>
          <p:spPr bwMode="auto">
            <a:xfrm>
              <a:off x="4061392"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92" name="Flowchart: Preparation 291"/>
            <p:cNvSpPr/>
            <p:nvPr/>
          </p:nvSpPr>
          <p:spPr bwMode="auto">
            <a:xfrm>
              <a:off x="4061392"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93" name="Flowchart: Preparation 292"/>
            <p:cNvSpPr/>
            <p:nvPr/>
          </p:nvSpPr>
          <p:spPr bwMode="auto">
            <a:xfrm>
              <a:off x="4206727"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94" name="Flowchart: Preparation 293"/>
            <p:cNvSpPr/>
            <p:nvPr/>
          </p:nvSpPr>
          <p:spPr bwMode="auto">
            <a:xfrm>
              <a:off x="4206727"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95" name="Flowchart: Preparation 294"/>
            <p:cNvSpPr/>
            <p:nvPr/>
          </p:nvSpPr>
          <p:spPr bwMode="auto">
            <a:xfrm>
              <a:off x="4206727"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96" name="Flowchart: Preparation 295"/>
            <p:cNvSpPr/>
            <p:nvPr/>
          </p:nvSpPr>
          <p:spPr bwMode="auto">
            <a:xfrm>
              <a:off x="4206727"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297" name="Flowchart: Preparation 296"/>
            <p:cNvSpPr/>
            <p:nvPr/>
          </p:nvSpPr>
          <p:spPr bwMode="auto">
            <a:xfrm>
              <a:off x="4206727"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graphicFrame>
        <p:nvGraphicFramePr>
          <p:cNvPr id="298" name="Table 297"/>
          <p:cNvGraphicFramePr>
            <a:graphicFrameLocks noGrp="1"/>
          </p:cNvGraphicFramePr>
          <p:nvPr>
            <p:extLst/>
          </p:nvPr>
        </p:nvGraphicFramePr>
        <p:xfrm>
          <a:off x="7497737" y="1229973"/>
          <a:ext cx="562804" cy="450622"/>
        </p:xfrm>
        <a:graphic>
          <a:graphicData uri="http://schemas.openxmlformats.org/drawingml/2006/table">
            <a:tbl>
              <a:tblPr firstRow="1" bandRow="1">
                <a:tableStyleId>{5940675A-B579-460E-94D1-54222C63F5DA}</a:tableStyleId>
              </a:tblPr>
              <a:tblGrid>
                <a:gridCol w="140701">
                  <a:extLst>
                    <a:ext uri="{9D8B030D-6E8A-4147-A177-3AD203B41FA5}">
                      <a16:colId xmlns:a16="http://schemas.microsoft.com/office/drawing/2014/main" val="1492003130"/>
                    </a:ext>
                  </a:extLst>
                </a:gridCol>
                <a:gridCol w="140701">
                  <a:extLst>
                    <a:ext uri="{9D8B030D-6E8A-4147-A177-3AD203B41FA5}">
                      <a16:colId xmlns:a16="http://schemas.microsoft.com/office/drawing/2014/main" val="2431421430"/>
                    </a:ext>
                  </a:extLst>
                </a:gridCol>
                <a:gridCol w="140701">
                  <a:extLst>
                    <a:ext uri="{9D8B030D-6E8A-4147-A177-3AD203B41FA5}">
                      <a16:colId xmlns:a16="http://schemas.microsoft.com/office/drawing/2014/main" val="2110252878"/>
                    </a:ext>
                  </a:extLst>
                </a:gridCol>
                <a:gridCol w="140701">
                  <a:extLst>
                    <a:ext uri="{9D8B030D-6E8A-4147-A177-3AD203B41FA5}">
                      <a16:colId xmlns:a16="http://schemas.microsoft.com/office/drawing/2014/main" val="838815647"/>
                    </a:ext>
                  </a:extLst>
                </a:gridCol>
              </a:tblGrid>
              <a:tr h="109720">
                <a:tc>
                  <a:txBody>
                    <a:bodyPr/>
                    <a:lstStyle/>
                    <a:p>
                      <a:pPr algn="ctr"/>
                      <a:r>
                        <a:rPr lang="en-US" sz="500" dirty="0"/>
                        <a:t>1</a:t>
                      </a:r>
                    </a:p>
                  </a:txBody>
                  <a:tcPr marL="0" marR="0" marT="0" marB="0" anchor="ctr">
                    <a:solidFill>
                      <a:schemeClr val="accent2">
                        <a:lumMod val="75000"/>
                      </a:schemeClr>
                    </a:solidFill>
                  </a:tcPr>
                </a:tc>
                <a:tc>
                  <a:txBody>
                    <a:bodyPr/>
                    <a:lstStyle/>
                    <a:p>
                      <a:pPr algn="ctr"/>
                      <a:r>
                        <a:rPr lang="en-US" sz="500" dirty="0"/>
                        <a:t>2</a:t>
                      </a:r>
                    </a:p>
                  </a:txBody>
                  <a:tcPr marL="0" marR="0" marT="0" marB="0" anchor="ctr">
                    <a:solidFill>
                      <a:schemeClr val="accent2">
                        <a:lumMod val="60000"/>
                        <a:lumOff val="40000"/>
                      </a:schemeClr>
                    </a:solidFill>
                  </a:tcPr>
                </a:tc>
                <a:tc>
                  <a:txBody>
                    <a:bodyPr/>
                    <a:lstStyle/>
                    <a:p>
                      <a:pPr algn="ctr"/>
                      <a:r>
                        <a:rPr lang="en-US" sz="500" dirty="0"/>
                        <a:t>3</a:t>
                      </a:r>
                    </a:p>
                  </a:txBody>
                  <a:tcPr marL="0" marR="0" marT="0" marB="0" anchor="ctr">
                    <a:solidFill>
                      <a:schemeClr val="accent2">
                        <a:lumMod val="75000"/>
                      </a:schemeClr>
                    </a:solidFill>
                  </a:tcPr>
                </a:tc>
                <a:tc>
                  <a:txBody>
                    <a:bodyPr/>
                    <a:lstStyle/>
                    <a:p>
                      <a:pPr algn="ctr"/>
                      <a:r>
                        <a:rPr lang="en-US" sz="500" dirty="0"/>
                        <a:t>4</a:t>
                      </a:r>
                    </a:p>
                  </a:txBody>
                  <a:tcPr marL="0" marR="0" marT="0" marB="0" anchor="ctr">
                    <a:solidFill>
                      <a:schemeClr val="accent2">
                        <a:lumMod val="60000"/>
                        <a:lumOff val="40000"/>
                      </a:schemeClr>
                    </a:solidFill>
                  </a:tcPr>
                </a:tc>
                <a:extLst>
                  <a:ext uri="{0D108BD9-81ED-4DB2-BD59-A6C34878D82A}">
                    <a16:rowId xmlns:a16="http://schemas.microsoft.com/office/drawing/2014/main" val="3171305821"/>
                  </a:ext>
                </a:extLst>
              </a:tr>
              <a:tr h="109720">
                <a:tc>
                  <a:txBody>
                    <a:bodyPr/>
                    <a:lstStyle/>
                    <a:p>
                      <a:pPr algn="ctr"/>
                      <a:r>
                        <a:rPr lang="en-US" sz="500" dirty="0"/>
                        <a:t>5</a:t>
                      </a:r>
                    </a:p>
                  </a:txBody>
                  <a:tcPr marL="0" marR="0" marT="0" marB="0" anchor="ctr">
                    <a:solidFill>
                      <a:schemeClr val="accent2">
                        <a:lumMod val="60000"/>
                        <a:lumOff val="40000"/>
                      </a:schemeClr>
                    </a:solidFill>
                  </a:tcPr>
                </a:tc>
                <a:tc>
                  <a:txBody>
                    <a:bodyPr/>
                    <a:lstStyle/>
                    <a:p>
                      <a:pPr algn="ctr"/>
                      <a:r>
                        <a:rPr lang="en-US" sz="500" dirty="0"/>
                        <a:t>6</a:t>
                      </a:r>
                    </a:p>
                  </a:txBody>
                  <a:tcPr marL="0" marR="0" marT="0" marB="0" anchor="ctr">
                    <a:solidFill>
                      <a:schemeClr val="accent2">
                        <a:lumMod val="60000"/>
                        <a:lumOff val="40000"/>
                      </a:schemeClr>
                    </a:solidFill>
                  </a:tcPr>
                </a:tc>
                <a:tc>
                  <a:txBody>
                    <a:bodyPr/>
                    <a:lstStyle/>
                    <a:p>
                      <a:pPr algn="ctr"/>
                      <a:r>
                        <a:rPr lang="en-US" sz="500" dirty="0"/>
                        <a:t>7</a:t>
                      </a:r>
                    </a:p>
                  </a:txBody>
                  <a:tcPr marL="0" marR="0" marT="0" marB="0" anchor="ctr">
                    <a:solidFill>
                      <a:schemeClr val="accent2">
                        <a:lumMod val="60000"/>
                        <a:lumOff val="40000"/>
                      </a:schemeClr>
                    </a:solidFill>
                  </a:tcPr>
                </a:tc>
                <a:tc>
                  <a:txBody>
                    <a:bodyPr/>
                    <a:lstStyle/>
                    <a:p>
                      <a:pPr algn="ctr"/>
                      <a:r>
                        <a:rPr lang="en-US" sz="500" dirty="0"/>
                        <a:t>8</a:t>
                      </a:r>
                    </a:p>
                  </a:txBody>
                  <a:tcPr marL="0" marR="0" marT="0" marB="0" anchor="ctr">
                    <a:solidFill>
                      <a:schemeClr val="accent2">
                        <a:lumMod val="60000"/>
                        <a:lumOff val="40000"/>
                      </a:schemeClr>
                    </a:solidFill>
                  </a:tcPr>
                </a:tc>
                <a:extLst>
                  <a:ext uri="{0D108BD9-81ED-4DB2-BD59-A6C34878D82A}">
                    <a16:rowId xmlns:a16="http://schemas.microsoft.com/office/drawing/2014/main" val="3270722105"/>
                  </a:ext>
                </a:extLst>
              </a:tr>
              <a:tr h="115591">
                <a:tc>
                  <a:txBody>
                    <a:bodyPr/>
                    <a:lstStyle/>
                    <a:p>
                      <a:pPr algn="ctr"/>
                      <a:r>
                        <a:rPr lang="en-US" sz="500" dirty="0"/>
                        <a:t>9</a:t>
                      </a:r>
                    </a:p>
                  </a:txBody>
                  <a:tcPr marL="0" marR="0" marT="0" marB="0" anchor="ctr">
                    <a:solidFill>
                      <a:schemeClr val="accent2">
                        <a:lumMod val="60000"/>
                        <a:lumOff val="40000"/>
                      </a:schemeClr>
                    </a:solidFill>
                  </a:tcPr>
                </a:tc>
                <a:tc>
                  <a:txBody>
                    <a:bodyPr/>
                    <a:lstStyle/>
                    <a:p>
                      <a:pPr algn="ctr"/>
                      <a:r>
                        <a:rPr lang="en-US" sz="500" dirty="0"/>
                        <a:t>10</a:t>
                      </a:r>
                    </a:p>
                  </a:txBody>
                  <a:tcPr marL="0" marR="0" marT="0" marB="0" anchor="ctr">
                    <a:solidFill>
                      <a:schemeClr val="accent2">
                        <a:lumMod val="75000"/>
                      </a:schemeClr>
                    </a:solidFill>
                  </a:tcPr>
                </a:tc>
                <a:tc>
                  <a:txBody>
                    <a:bodyPr/>
                    <a:lstStyle/>
                    <a:p>
                      <a:pPr algn="ctr"/>
                      <a:r>
                        <a:rPr lang="en-US" sz="500" dirty="0"/>
                        <a:t>11</a:t>
                      </a:r>
                    </a:p>
                  </a:txBody>
                  <a:tcPr marL="0" marR="0" marT="0" marB="0" anchor="ctr">
                    <a:solidFill>
                      <a:schemeClr val="accent2">
                        <a:lumMod val="60000"/>
                        <a:lumOff val="40000"/>
                      </a:schemeClr>
                    </a:solidFill>
                  </a:tcPr>
                </a:tc>
                <a:tc>
                  <a:txBody>
                    <a:bodyPr/>
                    <a:lstStyle/>
                    <a:p>
                      <a:pPr algn="ctr"/>
                      <a:r>
                        <a:rPr lang="en-US" sz="500" dirty="0"/>
                        <a:t>12</a:t>
                      </a:r>
                    </a:p>
                  </a:txBody>
                  <a:tcPr marL="0" marR="0" marT="0" marB="0" anchor="ctr">
                    <a:solidFill>
                      <a:schemeClr val="accent2">
                        <a:lumMod val="75000"/>
                      </a:schemeClr>
                    </a:solidFill>
                  </a:tcPr>
                </a:tc>
                <a:extLst>
                  <a:ext uri="{0D108BD9-81ED-4DB2-BD59-A6C34878D82A}">
                    <a16:rowId xmlns:a16="http://schemas.microsoft.com/office/drawing/2014/main" val="975873793"/>
                  </a:ext>
                </a:extLst>
              </a:tr>
              <a:tr h="115591">
                <a:tc>
                  <a:txBody>
                    <a:bodyPr/>
                    <a:lstStyle/>
                    <a:p>
                      <a:pPr algn="ctr"/>
                      <a:r>
                        <a:rPr lang="en-US" sz="500" dirty="0"/>
                        <a:t>13</a:t>
                      </a:r>
                    </a:p>
                  </a:txBody>
                  <a:tcPr marL="0" marR="0" marT="0" marB="0" anchor="ctr">
                    <a:solidFill>
                      <a:schemeClr val="accent2">
                        <a:lumMod val="60000"/>
                        <a:lumOff val="40000"/>
                      </a:schemeClr>
                    </a:solidFill>
                  </a:tcPr>
                </a:tc>
                <a:tc>
                  <a:txBody>
                    <a:bodyPr/>
                    <a:lstStyle/>
                    <a:p>
                      <a:pPr algn="ctr"/>
                      <a:r>
                        <a:rPr lang="en-US" sz="500" dirty="0"/>
                        <a:t>14</a:t>
                      </a:r>
                    </a:p>
                  </a:txBody>
                  <a:tcPr marL="0" marR="0" marT="0" marB="0" anchor="ctr">
                    <a:solidFill>
                      <a:schemeClr val="accent2">
                        <a:lumMod val="60000"/>
                        <a:lumOff val="40000"/>
                      </a:schemeClr>
                    </a:solidFill>
                  </a:tcPr>
                </a:tc>
                <a:tc>
                  <a:txBody>
                    <a:bodyPr/>
                    <a:lstStyle/>
                    <a:p>
                      <a:pPr algn="ctr"/>
                      <a:r>
                        <a:rPr lang="en-US" sz="500" dirty="0"/>
                        <a:t>15</a:t>
                      </a:r>
                    </a:p>
                  </a:txBody>
                  <a:tcPr marL="0" marR="0" marT="0" marB="0" anchor="ctr">
                    <a:solidFill>
                      <a:schemeClr val="accent2">
                        <a:lumMod val="60000"/>
                        <a:lumOff val="40000"/>
                      </a:schemeClr>
                    </a:solidFill>
                  </a:tcPr>
                </a:tc>
                <a:tc>
                  <a:txBody>
                    <a:bodyPr/>
                    <a:lstStyle/>
                    <a:p>
                      <a:pPr algn="ctr"/>
                      <a:r>
                        <a:rPr lang="en-US" sz="500" dirty="0"/>
                        <a:t>16</a:t>
                      </a:r>
                    </a:p>
                  </a:txBody>
                  <a:tcPr marL="0" marR="0" marT="0" marB="0" anchor="ctr">
                    <a:solidFill>
                      <a:schemeClr val="accent2">
                        <a:lumMod val="60000"/>
                        <a:lumOff val="40000"/>
                      </a:schemeClr>
                    </a:solidFill>
                  </a:tcPr>
                </a:tc>
                <a:extLst>
                  <a:ext uri="{0D108BD9-81ED-4DB2-BD59-A6C34878D82A}">
                    <a16:rowId xmlns:a16="http://schemas.microsoft.com/office/drawing/2014/main" val="1371794590"/>
                  </a:ext>
                </a:extLst>
              </a:tr>
            </a:tbl>
          </a:graphicData>
        </a:graphic>
      </p:graphicFrame>
      <p:grpSp>
        <p:nvGrpSpPr>
          <p:cNvPr id="299" name="Group 298"/>
          <p:cNvGrpSpPr/>
          <p:nvPr/>
        </p:nvGrpSpPr>
        <p:grpSpPr>
          <a:xfrm>
            <a:off x="8069691" y="1219849"/>
            <a:ext cx="544729" cy="460744"/>
            <a:chOff x="3462750" y="2123794"/>
            <a:chExt cx="871567" cy="737191"/>
          </a:xfrm>
        </p:grpSpPr>
        <p:sp>
          <p:nvSpPr>
            <p:cNvPr id="300" name="Flowchart: Preparation 299"/>
            <p:cNvSpPr/>
            <p:nvPr/>
          </p:nvSpPr>
          <p:spPr bwMode="auto">
            <a:xfrm>
              <a:off x="346275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1" name="Flowchart: Preparation 300"/>
            <p:cNvSpPr/>
            <p:nvPr/>
          </p:nvSpPr>
          <p:spPr bwMode="auto">
            <a:xfrm>
              <a:off x="346275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2" name="Flowchart: Preparation 301"/>
            <p:cNvSpPr/>
            <p:nvPr/>
          </p:nvSpPr>
          <p:spPr bwMode="auto">
            <a:xfrm>
              <a:off x="346275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3" name="Flowchart: Preparation 302"/>
            <p:cNvSpPr/>
            <p:nvPr/>
          </p:nvSpPr>
          <p:spPr bwMode="auto">
            <a:xfrm>
              <a:off x="346275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4" name="Flowchart: Preparation 303"/>
            <p:cNvSpPr/>
            <p:nvPr/>
          </p:nvSpPr>
          <p:spPr bwMode="auto">
            <a:xfrm>
              <a:off x="346275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5" name="Flowchart: Preparation 304"/>
            <p:cNvSpPr/>
            <p:nvPr/>
          </p:nvSpPr>
          <p:spPr bwMode="auto">
            <a:xfrm>
              <a:off x="360808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6" name="Flowchart: Preparation 305"/>
            <p:cNvSpPr/>
            <p:nvPr/>
          </p:nvSpPr>
          <p:spPr bwMode="auto">
            <a:xfrm>
              <a:off x="360808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7" name="Flowchart: Preparation 306"/>
            <p:cNvSpPr/>
            <p:nvPr/>
          </p:nvSpPr>
          <p:spPr bwMode="auto">
            <a:xfrm>
              <a:off x="360808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8" name="Flowchart: Preparation 307"/>
            <p:cNvSpPr/>
            <p:nvPr/>
          </p:nvSpPr>
          <p:spPr bwMode="auto">
            <a:xfrm>
              <a:off x="360808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09" name="Flowchart: Preparation 308"/>
            <p:cNvSpPr/>
            <p:nvPr/>
          </p:nvSpPr>
          <p:spPr bwMode="auto">
            <a:xfrm>
              <a:off x="360808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0" name="Flowchart: Preparation 309"/>
            <p:cNvSpPr/>
            <p:nvPr/>
          </p:nvSpPr>
          <p:spPr bwMode="auto">
            <a:xfrm>
              <a:off x="3758535"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1" name="Flowchart: Preparation 310"/>
            <p:cNvSpPr/>
            <p:nvPr/>
          </p:nvSpPr>
          <p:spPr bwMode="auto">
            <a:xfrm>
              <a:off x="3758535"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2" name="Flowchart: Preparation 311"/>
            <p:cNvSpPr/>
            <p:nvPr/>
          </p:nvSpPr>
          <p:spPr bwMode="auto">
            <a:xfrm>
              <a:off x="3758535"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3" name="Flowchart: Preparation 312"/>
            <p:cNvSpPr/>
            <p:nvPr/>
          </p:nvSpPr>
          <p:spPr bwMode="auto">
            <a:xfrm>
              <a:off x="3758535"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4" name="Flowchart: Preparation 313"/>
            <p:cNvSpPr/>
            <p:nvPr/>
          </p:nvSpPr>
          <p:spPr bwMode="auto">
            <a:xfrm>
              <a:off x="3758535"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5" name="Flowchart: Preparation 314"/>
            <p:cNvSpPr/>
            <p:nvPr/>
          </p:nvSpPr>
          <p:spPr bwMode="auto">
            <a:xfrm>
              <a:off x="3903870"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6" name="Flowchart: Preparation 315"/>
            <p:cNvSpPr/>
            <p:nvPr/>
          </p:nvSpPr>
          <p:spPr bwMode="auto">
            <a:xfrm>
              <a:off x="3903870"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7" name="Flowchart: Preparation 316"/>
            <p:cNvSpPr/>
            <p:nvPr/>
          </p:nvSpPr>
          <p:spPr bwMode="auto">
            <a:xfrm>
              <a:off x="3903870"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8" name="Flowchart: Preparation 317"/>
            <p:cNvSpPr/>
            <p:nvPr/>
          </p:nvSpPr>
          <p:spPr bwMode="auto">
            <a:xfrm>
              <a:off x="3903870"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19" name="Flowchart: Preparation 318"/>
            <p:cNvSpPr/>
            <p:nvPr/>
          </p:nvSpPr>
          <p:spPr bwMode="auto">
            <a:xfrm>
              <a:off x="3903870"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0" name="Flowchart: Preparation 319"/>
            <p:cNvSpPr/>
            <p:nvPr/>
          </p:nvSpPr>
          <p:spPr bwMode="auto">
            <a:xfrm>
              <a:off x="4061392"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1" name="Flowchart: Preparation 320"/>
            <p:cNvSpPr/>
            <p:nvPr/>
          </p:nvSpPr>
          <p:spPr bwMode="auto">
            <a:xfrm>
              <a:off x="4061392"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2" name="Flowchart: Preparation 321"/>
            <p:cNvSpPr/>
            <p:nvPr/>
          </p:nvSpPr>
          <p:spPr bwMode="auto">
            <a:xfrm>
              <a:off x="4061392"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3" name="Flowchart: Preparation 322"/>
            <p:cNvSpPr/>
            <p:nvPr/>
          </p:nvSpPr>
          <p:spPr bwMode="auto">
            <a:xfrm>
              <a:off x="4061392"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4" name="Flowchart: Preparation 323"/>
            <p:cNvSpPr/>
            <p:nvPr/>
          </p:nvSpPr>
          <p:spPr bwMode="auto">
            <a:xfrm>
              <a:off x="4061392"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5" name="Flowchart: Preparation 324"/>
            <p:cNvSpPr/>
            <p:nvPr/>
          </p:nvSpPr>
          <p:spPr bwMode="auto">
            <a:xfrm>
              <a:off x="4206727" y="21237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6" name="Flowchart: Preparation 325"/>
            <p:cNvSpPr/>
            <p:nvPr/>
          </p:nvSpPr>
          <p:spPr bwMode="auto">
            <a:xfrm>
              <a:off x="4206727" y="22761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7" name="Flowchart: Preparation 326"/>
            <p:cNvSpPr/>
            <p:nvPr/>
          </p:nvSpPr>
          <p:spPr bwMode="auto">
            <a:xfrm>
              <a:off x="4206727" y="24285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8" name="Flowchart: Preparation 327"/>
            <p:cNvSpPr/>
            <p:nvPr/>
          </p:nvSpPr>
          <p:spPr bwMode="auto">
            <a:xfrm>
              <a:off x="4206727" y="25809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29" name="Flowchart: Preparation 328"/>
            <p:cNvSpPr/>
            <p:nvPr/>
          </p:nvSpPr>
          <p:spPr bwMode="auto">
            <a:xfrm>
              <a:off x="4206727" y="2733394"/>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sp>
        <p:nvSpPr>
          <p:cNvPr id="330" name="Rectangle 329"/>
          <p:cNvSpPr/>
          <p:nvPr/>
        </p:nvSpPr>
        <p:spPr bwMode="auto">
          <a:xfrm>
            <a:off x="277585" y="1219849"/>
            <a:ext cx="741013" cy="5490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1" name="Rectangle 330"/>
          <p:cNvSpPr/>
          <p:nvPr/>
        </p:nvSpPr>
        <p:spPr bwMode="auto">
          <a:xfrm>
            <a:off x="1559634" y="1175681"/>
            <a:ext cx="741013" cy="5490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2" name="Rectangle 331"/>
          <p:cNvSpPr/>
          <p:nvPr/>
        </p:nvSpPr>
        <p:spPr bwMode="auto">
          <a:xfrm>
            <a:off x="2749026" y="1207635"/>
            <a:ext cx="741013" cy="5490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3" name="Rectangle 332"/>
          <p:cNvSpPr/>
          <p:nvPr/>
        </p:nvSpPr>
        <p:spPr bwMode="auto">
          <a:xfrm>
            <a:off x="3943822" y="1175681"/>
            <a:ext cx="741013" cy="5490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4" name="Rectangle 333"/>
          <p:cNvSpPr/>
          <p:nvPr/>
        </p:nvSpPr>
        <p:spPr bwMode="auto">
          <a:xfrm>
            <a:off x="5110755" y="1204896"/>
            <a:ext cx="741013" cy="5490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5" name="Rectangle 334"/>
          <p:cNvSpPr/>
          <p:nvPr/>
        </p:nvSpPr>
        <p:spPr bwMode="auto">
          <a:xfrm>
            <a:off x="6290674" y="1202573"/>
            <a:ext cx="741013" cy="5490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6" name="Rectangle 335"/>
          <p:cNvSpPr/>
          <p:nvPr/>
        </p:nvSpPr>
        <p:spPr bwMode="auto">
          <a:xfrm>
            <a:off x="7481155" y="1192449"/>
            <a:ext cx="741013" cy="5490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37" name="TextBox 336"/>
          <p:cNvSpPr txBox="1"/>
          <p:nvPr/>
        </p:nvSpPr>
        <p:spPr>
          <a:xfrm>
            <a:off x="2872200" y="2323272"/>
            <a:ext cx="3399601" cy="461665"/>
          </a:xfrm>
          <a:prstGeom prst="rect">
            <a:avLst/>
          </a:prstGeom>
          <a:noFill/>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Restore Wed Afternoon</a:t>
            </a:r>
          </a:p>
        </p:txBody>
      </p:sp>
      <p:sp>
        <p:nvSpPr>
          <p:cNvPr id="339" name="TextBox 338"/>
          <p:cNvSpPr txBox="1"/>
          <p:nvPr/>
        </p:nvSpPr>
        <p:spPr>
          <a:xfrm>
            <a:off x="2701169" y="2323219"/>
            <a:ext cx="3741663" cy="461665"/>
          </a:xfrm>
          <a:prstGeom prst="rect">
            <a:avLst/>
          </a:prstGeom>
          <a:noFill/>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Restore Sat afternoon</a:t>
            </a:r>
          </a:p>
        </p:txBody>
      </p:sp>
      <p:graphicFrame>
        <p:nvGraphicFramePr>
          <p:cNvPr id="340" name="Table 339"/>
          <p:cNvGraphicFramePr>
            <a:graphicFrameLocks noGrp="1"/>
          </p:cNvGraphicFramePr>
          <p:nvPr>
            <p:extLst/>
          </p:nvPr>
        </p:nvGraphicFramePr>
        <p:xfrm>
          <a:off x="4055212" y="2811895"/>
          <a:ext cx="562804" cy="453336"/>
        </p:xfrm>
        <a:graphic>
          <a:graphicData uri="http://schemas.openxmlformats.org/drawingml/2006/table">
            <a:tbl>
              <a:tblPr firstRow="1" bandRow="1">
                <a:tableStyleId>{5940675A-B579-460E-94D1-54222C63F5DA}</a:tableStyleId>
              </a:tblPr>
              <a:tblGrid>
                <a:gridCol w="140701">
                  <a:extLst>
                    <a:ext uri="{9D8B030D-6E8A-4147-A177-3AD203B41FA5}">
                      <a16:colId xmlns:a16="http://schemas.microsoft.com/office/drawing/2014/main" val="1492003130"/>
                    </a:ext>
                  </a:extLst>
                </a:gridCol>
                <a:gridCol w="140701">
                  <a:extLst>
                    <a:ext uri="{9D8B030D-6E8A-4147-A177-3AD203B41FA5}">
                      <a16:colId xmlns:a16="http://schemas.microsoft.com/office/drawing/2014/main" val="2431421430"/>
                    </a:ext>
                  </a:extLst>
                </a:gridCol>
                <a:gridCol w="140701">
                  <a:extLst>
                    <a:ext uri="{9D8B030D-6E8A-4147-A177-3AD203B41FA5}">
                      <a16:colId xmlns:a16="http://schemas.microsoft.com/office/drawing/2014/main" val="2110252878"/>
                    </a:ext>
                  </a:extLst>
                </a:gridCol>
                <a:gridCol w="140701">
                  <a:extLst>
                    <a:ext uri="{9D8B030D-6E8A-4147-A177-3AD203B41FA5}">
                      <a16:colId xmlns:a16="http://schemas.microsoft.com/office/drawing/2014/main" val="838815647"/>
                    </a:ext>
                  </a:extLst>
                </a:gridCol>
              </a:tblGrid>
              <a:tr h="110381">
                <a:tc>
                  <a:txBody>
                    <a:bodyPr/>
                    <a:lstStyle/>
                    <a:p>
                      <a:pPr algn="ctr"/>
                      <a:r>
                        <a:rPr lang="en-US" sz="500" dirty="0"/>
                        <a:t>1</a:t>
                      </a:r>
                    </a:p>
                  </a:txBody>
                  <a:tcPr marL="0" marR="0" marT="0" marB="0" anchor="ctr">
                    <a:solidFill>
                      <a:schemeClr val="accent2">
                        <a:lumMod val="75000"/>
                      </a:schemeClr>
                    </a:solidFill>
                  </a:tcPr>
                </a:tc>
                <a:tc>
                  <a:txBody>
                    <a:bodyPr/>
                    <a:lstStyle/>
                    <a:p>
                      <a:pPr algn="ctr"/>
                      <a:r>
                        <a:rPr lang="en-US" sz="500" dirty="0"/>
                        <a:t>2</a:t>
                      </a:r>
                    </a:p>
                  </a:txBody>
                  <a:tcPr marL="0" marR="0" marT="0" marB="0" anchor="ctr">
                    <a:solidFill>
                      <a:schemeClr val="accent2">
                        <a:lumMod val="75000"/>
                      </a:schemeClr>
                    </a:solidFill>
                  </a:tcPr>
                </a:tc>
                <a:tc>
                  <a:txBody>
                    <a:bodyPr/>
                    <a:lstStyle/>
                    <a:p>
                      <a:pPr algn="ctr"/>
                      <a:r>
                        <a:rPr lang="en-US" sz="500" dirty="0"/>
                        <a:t>3</a:t>
                      </a:r>
                    </a:p>
                  </a:txBody>
                  <a:tcPr marL="0" marR="0" marT="0" marB="0" anchor="ctr">
                    <a:solidFill>
                      <a:schemeClr val="accent2">
                        <a:lumMod val="75000"/>
                      </a:schemeClr>
                    </a:solidFill>
                  </a:tcPr>
                </a:tc>
                <a:tc>
                  <a:txBody>
                    <a:bodyPr/>
                    <a:lstStyle/>
                    <a:p>
                      <a:pPr algn="ctr"/>
                      <a:r>
                        <a:rPr lang="en-US" sz="500" dirty="0"/>
                        <a:t>4</a:t>
                      </a:r>
                    </a:p>
                  </a:txBody>
                  <a:tcPr marL="0" marR="0" marT="0" marB="0" anchor="ctr">
                    <a:solidFill>
                      <a:schemeClr val="accent2">
                        <a:lumMod val="75000"/>
                      </a:schemeClr>
                    </a:solidFill>
                  </a:tcPr>
                </a:tc>
                <a:extLst>
                  <a:ext uri="{0D108BD9-81ED-4DB2-BD59-A6C34878D82A}">
                    <a16:rowId xmlns:a16="http://schemas.microsoft.com/office/drawing/2014/main" val="3171305821"/>
                  </a:ext>
                </a:extLst>
              </a:tr>
              <a:tr h="110381">
                <a:tc>
                  <a:txBody>
                    <a:bodyPr/>
                    <a:lstStyle/>
                    <a:p>
                      <a:pPr algn="ctr"/>
                      <a:r>
                        <a:rPr lang="en-US" sz="500" dirty="0"/>
                        <a:t>5</a:t>
                      </a:r>
                    </a:p>
                  </a:txBody>
                  <a:tcPr marL="0" marR="0" marT="0" marB="0" anchor="ctr">
                    <a:solidFill>
                      <a:schemeClr val="accent2">
                        <a:lumMod val="75000"/>
                      </a:schemeClr>
                    </a:solidFill>
                  </a:tcPr>
                </a:tc>
                <a:tc>
                  <a:txBody>
                    <a:bodyPr/>
                    <a:lstStyle/>
                    <a:p>
                      <a:pPr algn="ctr"/>
                      <a:r>
                        <a:rPr lang="en-US" sz="500" dirty="0"/>
                        <a:t>6</a:t>
                      </a:r>
                    </a:p>
                  </a:txBody>
                  <a:tcPr marL="0" marR="0" marT="0" marB="0" anchor="ctr">
                    <a:solidFill>
                      <a:schemeClr val="accent2">
                        <a:lumMod val="75000"/>
                      </a:schemeClr>
                    </a:solidFill>
                  </a:tcPr>
                </a:tc>
                <a:tc>
                  <a:txBody>
                    <a:bodyPr/>
                    <a:lstStyle/>
                    <a:p>
                      <a:pPr algn="ctr"/>
                      <a:r>
                        <a:rPr lang="en-US" sz="500" dirty="0"/>
                        <a:t>7</a:t>
                      </a:r>
                    </a:p>
                  </a:txBody>
                  <a:tcPr marL="0" marR="0" marT="0" marB="0" anchor="ctr">
                    <a:solidFill>
                      <a:schemeClr val="accent2">
                        <a:lumMod val="75000"/>
                      </a:schemeClr>
                    </a:solidFill>
                  </a:tcPr>
                </a:tc>
                <a:tc>
                  <a:txBody>
                    <a:bodyPr/>
                    <a:lstStyle/>
                    <a:p>
                      <a:pPr algn="ctr"/>
                      <a:r>
                        <a:rPr lang="en-US" sz="500" dirty="0"/>
                        <a:t>8</a:t>
                      </a:r>
                    </a:p>
                  </a:txBody>
                  <a:tcPr marL="0" marR="0" marT="0" marB="0" anchor="ctr">
                    <a:solidFill>
                      <a:schemeClr val="accent2">
                        <a:lumMod val="75000"/>
                      </a:schemeClr>
                    </a:solidFill>
                  </a:tcPr>
                </a:tc>
                <a:extLst>
                  <a:ext uri="{0D108BD9-81ED-4DB2-BD59-A6C34878D82A}">
                    <a16:rowId xmlns:a16="http://schemas.microsoft.com/office/drawing/2014/main" val="3270722105"/>
                  </a:ext>
                </a:extLst>
              </a:tr>
              <a:tr h="116287">
                <a:tc>
                  <a:txBody>
                    <a:bodyPr/>
                    <a:lstStyle/>
                    <a:p>
                      <a:pPr algn="ctr"/>
                      <a:r>
                        <a:rPr lang="en-US" sz="500" dirty="0"/>
                        <a:t>9</a:t>
                      </a:r>
                    </a:p>
                  </a:txBody>
                  <a:tcPr marL="0" marR="0" marT="0" marB="0" anchor="ctr">
                    <a:solidFill>
                      <a:schemeClr val="accent2">
                        <a:lumMod val="75000"/>
                      </a:schemeClr>
                    </a:solidFill>
                  </a:tcPr>
                </a:tc>
                <a:tc>
                  <a:txBody>
                    <a:bodyPr/>
                    <a:lstStyle/>
                    <a:p>
                      <a:pPr algn="ctr"/>
                      <a:r>
                        <a:rPr lang="en-US" sz="500" dirty="0"/>
                        <a:t>10</a:t>
                      </a:r>
                    </a:p>
                  </a:txBody>
                  <a:tcPr marL="0" marR="0" marT="0" marB="0" anchor="ctr">
                    <a:solidFill>
                      <a:schemeClr val="accent2">
                        <a:lumMod val="75000"/>
                      </a:schemeClr>
                    </a:solidFill>
                  </a:tcPr>
                </a:tc>
                <a:tc>
                  <a:txBody>
                    <a:bodyPr/>
                    <a:lstStyle/>
                    <a:p>
                      <a:pPr algn="ctr"/>
                      <a:r>
                        <a:rPr lang="en-US" sz="500" dirty="0"/>
                        <a:t>11</a:t>
                      </a:r>
                    </a:p>
                  </a:txBody>
                  <a:tcPr marL="0" marR="0" marT="0" marB="0" anchor="ctr">
                    <a:solidFill>
                      <a:schemeClr val="accent2">
                        <a:lumMod val="75000"/>
                      </a:schemeClr>
                    </a:solidFill>
                  </a:tcPr>
                </a:tc>
                <a:tc>
                  <a:txBody>
                    <a:bodyPr/>
                    <a:lstStyle/>
                    <a:p>
                      <a:pPr algn="ctr"/>
                      <a:r>
                        <a:rPr lang="en-US" sz="500" dirty="0"/>
                        <a:t>12</a:t>
                      </a:r>
                    </a:p>
                  </a:txBody>
                  <a:tcPr marL="0" marR="0" marT="0" marB="0" anchor="ctr">
                    <a:solidFill>
                      <a:schemeClr val="accent2">
                        <a:lumMod val="75000"/>
                      </a:schemeClr>
                    </a:solidFill>
                  </a:tcPr>
                </a:tc>
                <a:extLst>
                  <a:ext uri="{0D108BD9-81ED-4DB2-BD59-A6C34878D82A}">
                    <a16:rowId xmlns:a16="http://schemas.microsoft.com/office/drawing/2014/main" val="975873793"/>
                  </a:ext>
                </a:extLst>
              </a:tr>
              <a:tr h="116287">
                <a:tc>
                  <a:txBody>
                    <a:bodyPr/>
                    <a:lstStyle/>
                    <a:p>
                      <a:pPr algn="ctr"/>
                      <a:r>
                        <a:rPr lang="en-US" sz="500" dirty="0"/>
                        <a:t>13</a:t>
                      </a:r>
                    </a:p>
                  </a:txBody>
                  <a:tcPr marL="0" marR="0" marT="0" marB="0" anchor="ctr">
                    <a:solidFill>
                      <a:schemeClr val="accent2">
                        <a:lumMod val="75000"/>
                      </a:schemeClr>
                    </a:solidFill>
                  </a:tcPr>
                </a:tc>
                <a:tc>
                  <a:txBody>
                    <a:bodyPr/>
                    <a:lstStyle/>
                    <a:p>
                      <a:pPr algn="ctr"/>
                      <a:r>
                        <a:rPr lang="en-US" sz="500" dirty="0"/>
                        <a:t>14</a:t>
                      </a:r>
                    </a:p>
                  </a:txBody>
                  <a:tcPr marL="0" marR="0" marT="0" marB="0" anchor="ctr">
                    <a:solidFill>
                      <a:schemeClr val="accent2">
                        <a:lumMod val="75000"/>
                      </a:schemeClr>
                    </a:solidFill>
                  </a:tcPr>
                </a:tc>
                <a:tc>
                  <a:txBody>
                    <a:bodyPr/>
                    <a:lstStyle/>
                    <a:p>
                      <a:pPr algn="ctr"/>
                      <a:r>
                        <a:rPr lang="en-US" sz="500" dirty="0"/>
                        <a:t>15</a:t>
                      </a:r>
                    </a:p>
                  </a:txBody>
                  <a:tcPr marL="0" marR="0" marT="0" marB="0" anchor="ctr">
                    <a:solidFill>
                      <a:schemeClr val="accent2">
                        <a:lumMod val="75000"/>
                      </a:schemeClr>
                    </a:solidFill>
                  </a:tcPr>
                </a:tc>
                <a:tc>
                  <a:txBody>
                    <a:bodyPr/>
                    <a:lstStyle/>
                    <a:p>
                      <a:pPr algn="ctr"/>
                      <a:r>
                        <a:rPr lang="en-US" sz="500" dirty="0"/>
                        <a:t>16</a:t>
                      </a:r>
                    </a:p>
                  </a:txBody>
                  <a:tcPr marL="0" marR="0" marT="0" marB="0" anchor="ctr">
                    <a:solidFill>
                      <a:schemeClr val="accent2">
                        <a:lumMod val="75000"/>
                      </a:schemeClr>
                    </a:solidFill>
                  </a:tcPr>
                </a:tc>
                <a:extLst>
                  <a:ext uri="{0D108BD9-81ED-4DB2-BD59-A6C34878D82A}">
                    <a16:rowId xmlns:a16="http://schemas.microsoft.com/office/drawing/2014/main" val="1371794590"/>
                  </a:ext>
                </a:extLst>
              </a:tr>
            </a:tbl>
          </a:graphicData>
        </a:graphic>
      </p:graphicFrame>
      <p:grpSp>
        <p:nvGrpSpPr>
          <p:cNvPr id="395" name="Group 394"/>
          <p:cNvGrpSpPr/>
          <p:nvPr/>
        </p:nvGrpSpPr>
        <p:grpSpPr>
          <a:xfrm>
            <a:off x="4654302" y="2800189"/>
            <a:ext cx="264609" cy="460744"/>
            <a:chOff x="7403463" y="4480301"/>
            <a:chExt cx="423375" cy="737191"/>
          </a:xfrm>
        </p:grpSpPr>
        <p:sp>
          <p:nvSpPr>
            <p:cNvPr id="342" name="Flowchart: Preparation 341"/>
            <p:cNvSpPr/>
            <p:nvPr/>
          </p:nvSpPr>
          <p:spPr bwMode="auto">
            <a:xfrm>
              <a:off x="7403463" y="44803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3" name="Flowchart: Preparation 342"/>
            <p:cNvSpPr/>
            <p:nvPr/>
          </p:nvSpPr>
          <p:spPr bwMode="auto">
            <a:xfrm>
              <a:off x="7403463" y="46327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4" name="Flowchart: Preparation 343"/>
            <p:cNvSpPr/>
            <p:nvPr/>
          </p:nvSpPr>
          <p:spPr bwMode="auto">
            <a:xfrm>
              <a:off x="7403463" y="47851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5" name="Flowchart: Preparation 344"/>
            <p:cNvSpPr/>
            <p:nvPr/>
          </p:nvSpPr>
          <p:spPr bwMode="auto">
            <a:xfrm>
              <a:off x="7403463" y="49375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6" name="Flowchart: Preparation 345"/>
            <p:cNvSpPr/>
            <p:nvPr/>
          </p:nvSpPr>
          <p:spPr bwMode="auto">
            <a:xfrm>
              <a:off x="7403463" y="50899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7" name="Flowchart: Preparation 346"/>
            <p:cNvSpPr/>
            <p:nvPr/>
          </p:nvSpPr>
          <p:spPr bwMode="auto">
            <a:xfrm>
              <a:off x="7548798" y="44803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8" name="Flowchart: Preparation 347"/>
            <p:cNvSpPr/>
            <p:nvPr/>
          </p:nvSpPr>
          <p:spPr bwMode="auto">
            <a:xfrm>
              <a:off x="7548798" y="46327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49" name="Flowchart: Preparation 348"/>
            <p:cNvSpPr/>
            <p:nvPr/>
          </p:nvSpPr>
          <p:spPr bwMode="auto">
            <a:xfrm>
              <a:off x="7548798" y="47851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0" name="Flowchart: Preparation 349"/>
            <p:cNvSpPr/>
            <p:nvPr/>
          </p:nvSpPr>
          <p:spPr bwMode="auto">
            <a:xfrm>
              <a:off x="7548798" y="49375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1" name="Flowchart: Preparation 350"/>
            <p:cNvSpPr/>
            <p:nvPr/>
          </p:nvSpPr>
          <p:spPr bwMode="auto">
            <a:xfrm>
              <a:off x="7548798" y="50899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2" name="Flowchart: Preparation 351"/>
            <p:cNvSpPr/>
            <p:nvPr/>
          </p:nvSpPr>
          <p:spPr bwMode="auto">
            <a:xfrm>
              <a:off x="7699248" y="44803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3" name="Flowchart: Preparation 352"/>
            <p:cNvSpPr/>
            <p:nvPr/>
          </p:nvSpPr>
          <p:spPr bwMode="auto">
            <a:xfrm>
              <a:off x="7699248" y="46327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4" name="Flowchart: Preparation 353"/>
            <p:cNvSpPr/>
            <p:nvPr/>
          </p:nvSpPr>
          <p:spPr bwMode="auto">
            <a:xfrm>
              <a:off x="7699248" y="47851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5" name="Flowchart: Preparation 354"/>
            <p:cNvSpPr/>
            <p:nvPr/>
          </p:nvSpPr>
          <p:spPr bwMode="auto">
            <a:xfrm>
              <a:off x="7699248" y="49375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356" name="Flowchart: Preparation 355"/>
            <p:cNvSpPr/>
            <p:nvPr/>
          </p:nvSpPr>
          <p:spPr bwMode="auto">
            <a:xfrm>
              <a:off x="7699248" y="5089901"/>
              <a:ext cx="127590" cy="127591"/>
            </a:xfrm>
            <a:prstGeom prst="flowChartPreparation">
              <a:avLst/>
            </a:prstGeom>
            <a:solidFill>
              <a:schemeClr val="accent6">
                <a:lumMod val="60000"/>
                <a:lumOff val="4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grpSp>
      <p:cxnSp>
        <p:nvCxnSpPr>
          <p:cNvPr id="373" name="Straight Arrow Connector 372"/>
          <p:cNvCxnSpPr/>
          <p:nvPr/>
        </p:nvCxnSpPr>
        <p:spPr>
          <a:xfrm>
            <a:off x="3272243" y="1692299"/>
            <a:ext cx="1254937" cy="148888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p:nvPr/>
        </p:nvCxnSpPr>
        <p:spPr>
          <a:xfrm>
            <a:off x="3148542" y="1702424"/>
            <a:ext cx="1246330" cy="146325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p:cNvCxnSpPr/>
          <p:nvPr/>
        </p:nvCxnSpPr>
        <p:spPr>
          <a:xfrm>
            <a:off x="3018542" y="1710176"/>
            <a:ext cx="1246330" cy="146325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p:cNvCxnSpPr/>
          <p:nvPr/>
        </p:nvCxnSpPr>
        <p:spPr>
          <a:xfrm>
            <a:off x="2864965" y="1699261"/>
            <a:ext cx="1246330" cy="146325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p:nvPr/>
        </p:nvCxnSpPr>
        <p:spPr>
          <a:xfrm>
            <a:off x="1959971" y="1557177"/>
            <a:ext cx="2468278" cy="1513256"/>
          </a:xfrm>
          <a:prstGeom prst="straightConnector1">
            <a:avLst/>
          </a:prstGeom>
          <a:ln w="190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p:cNvCxnSpPr/>
          <p:nvPr/>
        </p:nvCxnSpPr>
        <p:spPr>
          <a:xfrm>
            <a:off x="1777415" y="1466223"/>
            <a:ext cx="2473073" cy="1508960"/>
          </a:xfrm>
          <a:prstGeom prst="straightConnector1">
            <a:avLst/>
          </a:prstGeom>
          <a:ln w="190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p:cNvCxnSpPr/>
          <p:nvPr/>
        </p:nvCxnSpPr>
        <p:spPr>
          <a:xfrm>
            <a:off x="410614" y="1315096"/>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p:cNvCxnSpPr/>
          <p:nvPr/>
        </p:nvCxnSpPr>
        <p:spPr>
          <a:xfrm>
            <a:off x="607828" y="1337432"/>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p:cNvCxnSpPr/>
          <p:nvPr/>
        </p:nvCxnSpPr>
        <p:spPr>
          <a:xfrm>
            <a:off x="736570" y="1345977"/>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p:cNvCxnSpPr/>
          <p:nvPr/>
        </p:nvCxnSpPr>
        <p:spPr>
          <a:xfrm>
            <a:off x="865313" y="1334981"/>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9" name="Straight Arrow Connector 388"/>
          <p:cNvCxnSpPr/>
          <p:nvPr/>
        </p:nvCxnSpPr>
        <p:spPr>
          <a:xfrm>
            <a:off x="462799" y="1457130"/>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0" name="Straight Arrow Connector 389"/>
          <p:cNvCxnSpPr/>
          <p:nvPr/>
        </p:nvCxnSpPr>
        <p:spPr>
          <a:xfrm>
            <a:off x="750858" y="1426174"/>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p:cNvCxnSpPr/>
          <p:nvPr/>
        </p:nvCxnSpPr>
        <p:spPr>
          <a:xfrm>
            <a:off x="917498" y="1422049"/>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p:cNvCxnSpPr/>
          <p:nvPr/>
        </p:nvCxnSpPr>
        <p:spPr>
          <a:xfrm>
            <a:off x="474092" y="1562062"/>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p:nvPr/>
        </p:nvCxnSpPr>
        <p:spPr>
          <a:xfrm>
            <a:off x="591144" y="1570017"/>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p:nvPr/>
        </p:nvCxnSpPr>
        <p:spPr>
          <a:xfrm>
            <a:off x="845300" y="1565882"/>
            <a:ext cx="3667593" cy="1524964"/>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6" name="Rectangle 395"/>
          <p:cNvSpPr/>
          <p:nvPr/>
        </p:nvSpPr>
        <p:spPr bwMode="auto">
          <a:xfrm>
            <a:off x="3875061" y="2756794"/>
            <a:ext cx="772299" cy="5490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cxnSp>
        <p:nvCxnSpPr>
          <p:cNvPr id="398" name="Straight Arrow Connector 397"/>
          <p:cNvCxnSpPr/>
          <p:nvPr/>
        </p:nvCxnSpPr>
        <p:spPr>
          <a:xfrm flipH="1">
            <a:off x="4445739" y="1680593"/>
            <a:ext cx="2232837" cy="1500595"/>
          </a:xfrm>
          <a:prstGeom prst="straightConnector1">
            <a:avLst/>
          </a:prstGeom>
          <a:ln w="1905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00" name="Straight Arrow Connector 399"/>
          <p:cNvCxnSpPr/>
          <p:nvPr/>
        </p:nvCxnSpPr>
        <p:spPr>
          <a:xfrm flipH="1">
            <a:off x="4290136" y="1670022"/>
            <a:ext cx="2232837" cy="1500595"/>
          </a:xfrm>
          <a:prstGeom prst="straightConnector1">
            <a:avLst/>
          </a:prstGeom>
          <a:ln w="1905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01" name="Straight Arrow Connector 400"/>
          <p:cNvCxnSpPr/>
          <p:nvPr/>
        </p:nvCxnSpPr>
        <p:spPr>
          <a:xfrm flipH="1">
            <a:off x="4158938" y="1665266"/>
            <a:ext cx="2232837" cy="1500595"/>
          </a:xfrm>
          <a:prstGeom prst="straightConnector1">
            <a:avLst/>
          </a:prstGeom>
          <a:ln w="1905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02" name="Straight Arrow Connector 401"/>
          <p:cNvCxnSpPr/>
          <p:nvPr/>
        </p:nvCxnSpPr>
        <p:spPr>
          <a:xfrm flipH="1">
            <a:off x="4553340" y="1554511"/>
            <a:ext cx="2232837" cy="1500595"/>
          </a:xfrm>
          <a:prstGeom prst="straightConnector1">
            <a:avLst/>
          </a:prstGeom>
          <a:ln w="1905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03" name="Straight Arrow Connector 402"/>
          <p:cNvCxnSpPr/>
          <p:nvPr/>
        </p:nvCxnSpPr>
        <p:spPr>
          <a:xfrm flipH="1">
            <a:off x="4436348" y="1542756"/>
            <a:ext cx="2232837" cy="1500595"/>
          </a:xfrm>
          <a:prstGeom prst="straightConnector1">
            <a:avLst/>
          </a:prstGeom>
          <a:ln w="1905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04" name="Straight Arrow Connector 403"/>
          <p:cNvCxnSpPr/>
          <p:nvPr/>
        </p:nvCxnSpPr>
        <p:spPr>
          <a:xfrm flipH="1">
            <a:off x="4305584" y="1517893"/>
            <a:ext cx="2232837" cy="1500595"/>
          </a:xfrm>
          <a:prstGeom prst="straightConnector1">
            <a:avLst/>
          </a:prstGeom>
          <a:ln w="1905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05" name="Straight Arrow Connector 404"/>
          <p:cNvCxnSpPr/>
          <p:nvPr/>
        </p:nvCxnSpPr>
        <p:spPr>
          <a:xfrm flipH="1">
            <a:off x="4567052" y="1441039"/>
            <a:ext cx="2232837" cy="1500595"/>
          </a:xfrm>
          <a:prstGeom prst="straightConnector1">
            <a:avLst/>
          </a:prstGeom>
          <a:ln w="1905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06" name="Straight Arrow Connector 405"/>
          <p:cNvCxnSpPr/>
          <p:nvPr/>
        </p:nvCxnSpPr>
        <p:spPr>
          <a:xfrm flipH="1">
            <a:off x="4422060" y="1430468"/>
            <a:ext cx="2232837" cy="1500595"/>
          </a:xfrm>
          <a:prstGeom prst="straightConnector1">
            <a:avLst/>
          </a:prstGeom>
          <a:ln w="1905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07" name="Straight Arrow Connector 406"/>
          <p:cNvCxnSpPr/>
          <p:nvPr/>
        </p:nvCxnSpPr>
        <p:spPr>
          <a:xfrm flipH="1">
            <a:off x="4151288" y="1445884"/>
            <a:ext cx="2232837" cy="1500595"/>
          </a:xfrm>
          <a:prstGeom prst="straightConnector1">
            <a:avLst/>
          </a:prstGeom>
          <a:ln w="19050">
            <a:solidFill>
              <a:srgbClr val="FF0000"/>
            </a:solidFill>
            <a:headEnd type="none"/>
            <a:tailEnd type="triangle"/>
          </a:ln>
        </p:spPr>
        <p:style>
          <a:lnRef idx="1">
            <a:schemeClr val="accent5"/>
          </a:lnRef>
          <a:fillRef idx="0">
            <a:schemeClr val="accent5"/>
          </a:fillRef>
          <a:effectRef idx="0">
            <a:schemeClr val="accent5"/>
          </a:effectRef>
          <a:fontRef idx="minor">
            <a:schemeClr val="tx1"/>
          </a:fontRef>
        </p:style>
      </p:cxnSp>
      <p:cxnSp>
        <p:nvCxnSpPr>
          <p:cNvPr id="408" name="Straight Arrow Connector 407"/>
          <p:cNvCxnSpPr/>
          <p:nvPr/>
        </p:nvCxnSpPr>
        <p:spPr>
          <a:xfrm flipH="1">
            <a:off x="4153381" y="1329432"/>
            <a:ext cx="2232837" cy="1500595"/>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p:cNvCxnSpPr/>
          <p:nvPr/>
        </p:nvCxnSpPr>
        <p:spPr>
          <a:xfrm flipH="1">
            <a:off x="4288305" y="1305423"/>
            <a:ext cx="2232837" cy="1500595"/>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p:cNvCxnSpPr/>
          <p:nvPr/>
        </p:nvCxnSpPr>
        <p:spPr>
          <a:xfrm flipH="1">
            <a:off x="4431210" y="1307755"/>
            <a:ext cx="2232837" cy="1500595"/>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p:cNvCxnSpPr/>
          <p:nvPr/>
        </p:nvCxnSpPr>
        <p:spPr>
          <a:xfrm flipH="1">
            <a:off x="4519861" y="1304210"/>
            <a:ext cx="2232837" cy="1500595"/>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p:cNvCxnSpPr/>
          <p:nvPr/>
        </p:nvCxnSpPr>
        <p:spPr>
          <a:xfrm>
            <a:off x="4158937" y="1427245"/>
            <a:ext cx="113168" cy="1519234"/>
          </a:xfrm>
          <a:prstGeom prst="straightConnector1">
            <a:avLst/>
          </a:prstGeom>
          <a:ln w="190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p:cNvCxnSpPr/>
          <p:nvPr/>
        </p:nvCxnSpPr>
        <p:spPr>
          <a:xfrm>
            <a:off x="4438500" y="1697899"/>
            <a:ext cx="113168" cy="1519234"/>
          </a:xfrm>
          <a:prstGeom prst="straightConnector1">
            <a:avLst/>
          </a:prstGeom>
          <a:ln w="190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6" name="Straight Arrow Connector 415"/>
          <p:cNvCxnSpPr/>
          <p:nvPr/>
        </p:nvCxnSpPr>
        <p:spPr>
          <a:xfrm>
            <a:off x="478367" y="1577425"/>
            <a:ext cx="3623258" cy="1516790"/>
          </a:xfrm>
          <a:prstGeom prst="straightConnector1">
            <a:avLst/>
          </a:prstGeom>
          <a:ln w="19050">
            <a:solidFill>
              <a:schemeClr val="accent3">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8" name="TextBox 417"/>
          <p:cNvSpPr txBox="1"/>
          <p:nvPr/>
        </p:nvSpPr>
        <p:spPr>
          <a:xfrm>
            <a:off x="2680651" y="3461262"/>
            <a:ext cx="3782698" cy="738664"/>
          </a:xfrm>
          <a:prstGeom prst="rect">
            <a:avLst/>
          </a:prstGeom>
          <a:noFill/>
        </p:spPr>
        <p:txBody>
          <a:bodyPr wrap="square" lIns="114300" tIns="91440" rIns="114300" bIns="91440" rtlCol="0">
            <a:spAutoFit/>
          </a:bodyPr>
          <a:lstStyle/>
          <a:p>
            <a:pPr marL="0" marR="0" lvl="0" indent="0" algn="ctr" defTabSz="685758" rtl="0" eaLnBrk="1" fontAlgn="auto" latinLnBrk="0" hangingPunct="1">
              <a:lnSpc>
                <a:spcPct val="90000"/>
              </a:lnSpc>
              <a:spcBef>
                <a:spcPts val="0"/>
              </a:spcBef>
              <a:spcAft>
                <a:spcPts val="1125"/>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Fixed time for EBS storage</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Variable for WAL logs</a:t>
            </a:r>
          </a:p>
        </p:txBody>
      </p:sp>
      <p:cxnSp>
        <p:nvCxnSpPr>
          <p:cNvPr id="419" name="Straight Connector 418"/>
          <p:cNvCxnSpPr/>
          <p:nvPr/>
        </p:nvCxnSpPr>
        <p:spPr>
          <a:xfrm>
            <a:off x="7159722" y="1039000"/>
            <a:ext cx="4278" cy="774346"/>
          </a:xfrm>
          <a:prstGeom prst="line">
            <a:avLst/>
          </a:prstGeom>
          <a:ln w="19050">
            <a:solidFill>
              <a:srgbClr val="FF0000"/>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420" name="Straight Connector 419"/>
          <p:cNvCxnSpPr/>
          <p:nvPr/>
        </p:nvCxnSpPr>
        <p:spPr>
          <a:xfrm>
            <a:off x="3638549" y="1075230"/>
            <a:ext cx="4278" cy="774346"/>
          </a:xfrm>
          <a:prstGeom prst="line">
            <a:avLst/>
          </a:prstGeom>
          <a:ln w="19050">
            <a:solidFill>
              <a:srgbClr val="FF0000"/>
            </a:solidFill>
            <a:headEnd type="none"/>
            <a:tailEnd type="none"/>
          </a:ln>
        </p:spPr>
        <p:style>
          <a:lnRef idx="1">
            <a:schemeClr val="accent5"/>
          </a:lnRef>
          <a:fillRef idx="0">
            <a:schemeClr val="accent5"/>
          </a:fillRef>
          <a:effectRef idx="0">
            <a:schemeClr val="accent5"/>
          </a:effectRef>
          <a:fontRef idx="minor">
            <a:schemeClr val="tx1"/>
          </a:fontRef>
        </p:style>
      </p:cxnSp>
    </p:spTree>
    <p:custDataLst>
      <p:tags r:id="rId1"/>
    </p:custDataLst>
    <p:extLst>
      <p:ext uri="{BB962C8B-B14F-4D97-AF65-F5344CB8AC3E}">
        <p14:creationId xmlns:p14="http://schemas.microsoft.com/office/powerpoint/2010/main" val="41058955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3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1"/>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3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3"/>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3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33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7"/>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33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9"/>
                                        </p:tgtEl>
                                        <p:attrNameLst>
                                          <p:attrName>style.visibility</p:attrName>
                                        </p:attrNameLst>
                                      </p:cBhvr>
                                      <p:to>
                                        <p:strVal val="visible"/>
                                      </p:to>
                                    </p:set>
                                  </p:childTnLst>
                                </p:cTn>
                              </p:par>
                              <p:par>
                                <p:cTn id="57" presetID="1" presetClass="exit" presetSubtype="0" fill="hold" grpId="0" nodeType="withEffect">
                                  <p:stCondLst>
                                    <p:cond delay="0"/>
                                  </p:stCondLst>
                                  <p:childTnLst>
                                    <p:set>
                                      <p:cBhvr>
                                        <p:cTn id="58" dur="1" fill="hold">
                                          <p:stCondLst>
                                            <p:cond delay="0"/>
                                          </p:stCondLst>
                                        </p:cTn>
                                        <p:tgtEl>
                                          <p:spTgt spid="33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40"/>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39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3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7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7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7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8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8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8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8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8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8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9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9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9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9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9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37"/>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20"/>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33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19"/>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373"/>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374"/>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376"/>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377"/>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378"/>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380"/>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384"/>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386"/>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38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388"/>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389"/>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390"/>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391"/>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392"/>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93"/>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39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40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40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398"/>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40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40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405"/>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40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40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40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400"/>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40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410"/>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41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412"/>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415"/>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41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332" grpId="0" animBg="1"/>
      <p:bldP spid="333" grpId="0" animBg="1"/>
      <p:bldP spid="334" grpId="0" animBg="1"/>
      <p:bldP spid="335" grpId="0" animBg="1"/>
      <p:bldP spid="336" grpId="0" animBg="1"/>
      <p:bldP spid="337" grpId="0"/>
      <p:bldP spid="337" grpId="1"/>
      <p:bldP spid="339" grpId="0"/>
      <p:bldP spid="396" grpId="0" animBg="1"/>
      <p:bldP spid="4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1|0.2|0.1|0.2|0.1|0.1|0.2|0.2|0.2|0.2|0.3|0.4|0.2|0.2|0.3|0.3|0.4|0.3|0.5"/>
</p:tagLst>
</file>

<file path=ppt/tags/tag2.xml><?xml version="1.0" encoding="utf-8"?>
<p:tagLst xmlns:a="http://schemas.openxmlformats.org/drawingml/2006/main" xmlns:r="http://schemas.openxmlformats.org/officeDocument/2006/relationships" xmlns:p="http://schemas.openxmlformats.org/presentationml/2006/main">
  <p:tag name="TIMING" val="|6.5|1.3|1.8|10|1.5|1.7|9.1"/>
</p:tagLst>
</file>

<file path=ppt/tags/tag3.xml><?xml version="1.0" encoding="utf-8"?>
<p:tagLst xmlns:a="http://schemas.openxmlformats.org/drawingml/2006/main" xmlns:r="http://schemas.openxmlformats.org/officeDocument/2006/relationships" xmlns:p="http://schemas.openxmlformats.org/presentationml/2006/main">
  <p:tag name="TIMING" val="|4.5|3.2|1.4|7.2|0.9|2.5|0.7|4.5|1.4|0.6|1.9"/>
</p:tagLst>
</file>

<file path=ppt/tags/tag4.xml><?xml version="1.0" encoding="utf-8"?>
<p:tagLst xmlns:a="http://schemas.openxmlformats.org/drawingml/2006/main" xmlns:r="http://schemas.openxmlformats.org/officeDocument/2006/relationships" xmlns:p="http://schemas.openxmlformats.org/presentationml/2006/main">
  <p:tag name="TIMING" val="|9.2|14.6|6.5|2.7|1.4|1.2|5.6|2.5|4.1|6.2|3.8|3.5|8|5.8|2.9|1.2|6"/>
</p:tagLst>
</file>

<file path=ppt/theme/theme1.xml><?xml version="1.0" encoding="utf-8"?>
<a:theme xmlns:a="http://schemas.openxmlformats.org/drawingml/2006/main" name="DeckTemplate-AWS">
  <a:themeElements>
    <a:clrScheme name="Custom 8">
      <a:dk1>
        <a:srgbClr val="232F3E"/>
      </a:dk1>
      <a:lt1>
        <a:srgbClr val="FFFFFF"/>
      </a:lt1>
      <a:dk2>
        <a:srgbClr val="232F3E"/>
      </a:dk2>
      <a:lt2>
        <a:srgbClr val="F8F8F8"/>
      </a:lt2>
      <a:accent1>
        <a:srgbClr val="FF9900"/>
      </a:accent1>
      <a:accent2>
        <a:srgbClr val="00A1C9"/>
      </a:accent2>
      <a:accent3>
        <a:srgbClr val="007DBC"/>
      </a:accent3>
      <a:accent4>
        <a:srgbClr val="69AF34"/>
      </a:accent4>
      <a:accent5>
        <a:srgbClr val="EB5F07"/>
      </a:accent5>
      <a:accent6>
        <a:srgbClr val="545B64"/>
      </a:accent6>
      <a:hlink>
        <a:srgbClr val="00A1C9"/>
      </a:hlink>
      <a:folHlink>
        <a:srgbClr val="00A1C9"/>
      </a:folHlink>
    </a:clrScheme>
    <a:fontScheme name="Amazon Ember">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33523</TotalTime>
  <Words>4532</Words>
  <Application>Microsoft Office PowerPoint</Application>
  <PresentationFormat>On-screen Show (16:9)</PresentationFormat>
  <Paragraphs>426</Paragraphs>
  <Slides>20</Slides>
  <Notes>19</Notes>
  <HiddenSlides>6</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Amazon Ember</vt:lpstr>
      <vt:lpstr>Amazon Ember Heavy</vt:lpstr>
      <vt:lpstr>Amazon Ember Light</vt:lpstr>
      <vt:lpstr>Amazon Ember Regular</vt:lpstr>
      <vt:lpstr>Arial</vt:lpstr>
      <vt:lpstr>Helvetica Neue</vt:lpstr>
      <vt:lpstr>Lucida Console</vt:lpstr>
      <vt:lpstr>Segoe UI</vt:lpstr>
      <vt:lpstr>Segoe UI Semibold</vt:lpstr>
      <vt:lpstr>Verdana</vt:lpstr>
      <vt:lpstr>Wingdings</vt:lpstr>
      <vt:lpstr>DeckTemplate-AWS</vt:lpstr>
      <vt:lpstr>4-05853_REINVENT_Template_Dark</vt:lpstr>
      <vt:lpstr>PowerPoint Presentation</vt:lpstr>
      <vt:lpstr>PowerPoint Presentation</vt:lpstr>
      <vt:lpstr>RDS for PostgreSQL - Snapshot Backup</vt:lpstr>
      <vt:lpstr>Automated vs. Manual Snapshot</vt:lpstr>
      <vt:lpstr>RDS for PostgreSQL - EBS Snapshot Backups of your entire database instance in Amazon S3</vt:lpstr>
      <vt:lpstr>Conventional database backups</vt:lpstr>
      <vt:lpstr>Incremental backups</vt:lpstr>
      <vt:lpstr>Conventional database backups: Non-optimal</vt:lpstr>
      <vt:lpstr>Amazon RDS backups</vt:lpstr>
      <vt:lpstr>RDS for PostgreSQL – Working with Backup</vt:lpstr>
      <vt:lpstr>RDS for PostgreSQL Multi-AZ Backup Architecture</vt:lpstr>
      <vt:lpstr>Copying &amp; Sharing Snapshots</vt:lpstr>
      <vt:lpstr>RDS Backups with AWS Backup Service</vt:lpstr>
      <vt:lpstr>Restore from Snapshot</vt:lpstr>
      <vt:lpstr>Point in Time Restore (PITR)</vt:lpstr>
      <vt:lpstr>Restore via AWS Command Line Interface (CLI)</vt:lpstr>
      <vt:lpstr>RDS for PostgreSQL – Working with Restore</vt:lpstr>
      <vt:lpstr>Backup/Restore with Native Tools</vt:lpstr>
      <vt:lpstr>Transportable Databases</vt:lpstr>
      <vt:lpstr>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Grieff, Greg</cp:lastModifiedBy>
  <cp:revision>790</cp:revision>
  <dcterms:created xsi:type="dcterms:W3CDTF">2016-06-17T18:22:10Z</dcterms:created>
  <dcterms:modified xsi:type="dcterms:W3CDTF">2021-03-15T02:51:06Z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